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81" r:id="rId20"/>
    <p:sldId id="282" r:id="rId21"/>
    <p:sldId id="279" r:id="rId22"/>
    <p:sldId id="278" r:id="rId23"/>
    <p:sldId id="261" r:id="rId24"/>
    <p:sldId id="280" r:id="rId25"/>
    <p:sldId id="270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ODLEE John" initials="GJ" lastIdx="1" clrIdx="0"/>
  <p:cmAuthor id="1" name="DASKALOVA Gergana" initials="DG" lastIdx="4" clrIdx="1">
    <p:extLst>
      <p:ext uri="{19B8F6BF-5375-455C-9EA6-DF929625EA0E}">
        <p15:presenceInfo xmlns:p15="http://schemas.microsoft.com/office/powerpoint/2012/main" userId="S-1-5-21-861567501-1417001333-682003330-6736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9" autoAdjust="0"/>
  </p:normalViewPr>
  <p:slideViewPr>
    <p:cSldViewPr snapToGrid="0">
      <p:cViewPr varScale="1">
        <p:scale>
          <a:sx n="60" d="100"/>
          <a:sy n="60" d="100"/>
        </p:scale>
        <p:origin x="7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31T11:32:05.369" idx="1">
    <p:pos x="3400" y="3504"/>
    <p:text>Other logos here</p:text>
    <p:extLst>
      <p:ext uri="{C676402C-5697-4E1C-873F-D02D1690AC5C}">
        <p15:threadingInfo xmlns:p15="http://schemas.microsoft.com/office/powerpoint/2012/main" timeZoneBias="-60"/>
      </p:ext>
    </p:extLst>
  </p:cm>
  <p:cm authorId="1" dt="2017-03-31T11:32:32.809" idx="2">
    <p:pos x="3888" y="-24"/>
    <p:text>Other title options:</p:text>
    <p:extLst>
      <p:ext uri="{C676402C-5697-4E1C-873F-D02D1690AC5C}">
        <p15:threadingInfo xmlns:p15="http://schemas.microsoft.com/office/powerpoint/2012/main" timeZoneBias="-60"/>
      </p:ext>
    </p:extLst>
  </p:cm>
  <p:cm authorId="1" dt="2017-03-31T11:32:53.229" idx="3">
    <p:pos x="3888" y="112"/>
    <p:text>Can competitive interactions limit elevational range shifts?</p:text>
    <p:extLst>
      <p:ext uri="{C676402C-5697-4E1C-873F-D02D1690AC5C}">
        <p15:threadingInfo xmlns:p15="http://schemas.microsoft.com/office/powerpoint/2012/main" timeZoneBias="-60">
          <p15:parentCm authorId="1" idx="2"/>
        </p15:threadingInfo>
      </p:ext>
    </p:extLst>
  </p:cm>
  <p:cm authorId="1" dt="2017-03-31T11:33:23.413" idx="4">
    <p:pos x="3888" y="248"/>
    <p:text>The role of forest structure in limiting elevational range shifts</p:text>
    <p:extLst>
      <p:ext uri="{C676402C-5697-4E1C-873F-D02D1690AC5C}">
        <p15:threadingInfo xmlns:p15="http://schemas.microsoft.com/office/powerpoint/2012/main" timeZoneBias="-6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5-11T11:00:24.519" idx="1">
    <p:pos x="0" y="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0D7178B-EFD9-45EF-8484-6C2D2116F270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041CED9-390B-4BFE-9197-02592A03DDA8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E16988D-D53F-43FF-B211-7BFCE23E5BFE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AF1DC54-70D2-4598-B628-AC6743D773A1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91412E4-BF6E-4D49-A411-A1AA2C05289C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EBD3847-4BDD-44B1-9A84-3736ABAC6A27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11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BF9894-30B0-4D66-A814-FEE1963389E5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1D63C29-9A73-4D23-AFED-A8565E41679C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367800" y="1825560"/>
            <a:ext cx="5455080" cy="43509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367800" y="1825560"/>
            <a:ext cx="545508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3367800" y="1825560"/>
            <a:ext cx="5455080" cy="43509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367800" y="1825560"/>
            <a:ext cx="545508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C6C50FF-3A28-4E87-BA5B-C6CD20116A34}" type="datetime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31/03/2017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1417F70-C5D5-4BDD-BA5B-0F3D32BC45C2}" type="slidenum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the outline text format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Outline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Outline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Outline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Outline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Sixth Outline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Seventh Outline LevelClick to edit Master text styles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E249C4E-C909-4B26-B876-6A85170E2893}" type="datetime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31/03/2017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A3D07EE-0032-48A1-BDA3-626DA94905E5}" type="slidenum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2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wmf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2191760" cy="81334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0" y="0"/>
            <a:ext cx="6838200" cy="7471080"/>
          </a:xfrm>
          <a:prstGeom prst="rect">
            <a:avLst/>
          </a:prstGeom>
          <a:solidFill>
            <a:srgbClr val="E7E6E6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TextShape 2"/>
          <p:cNvSpPr txBox="1"/>
          <p:nvPr/>
        </p:nvSpPr>
        <p:spPr>
          <a:xfrm>
            <a:off x="682200" y="423540"/>
            <a:ext cx="6372720" cy="3312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 role of competition in </a:t>
            </a:r>
            <a:r>
              <a:rPr lang="en-US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elevational</a:t>
            </a:r>
            <a:r>
              <a:rPr lang="en-US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range shift models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6" name="Picture 4"/>
          <p:cNvPicPr/>
          <p:nvPr/>
        </p:nvPicPr>
        <p:blipFill>
          <a:blip r:embed="rId3"/>
          <a:stretch/>
        </p:blipFill>
        <p:spPr>
          <a:xfrm>
            <a:off x="682200" y="5562360"/>
            <a:ext cx="4714920" cy="106632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682200" y="4287240"/>
            <a:ext cx="500400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John </a:t>
            </a:r>
            <a:r>
              <a:rPr lang="en-GB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Godlee</a:t>
            </a:r>
            <a:r>
              <a:rPr lang="en-GB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15880" y="0"/>
            <a:ext cx="1284408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Stress – Chlorophyll fluorescence &amp; content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8" name="Picture 7"/>
          <p:cNvPicPr/>
          <p:nvPr/>
        </p:nvPicPr>
        <p:blipFill>
          <a:blip r:embed="rId2"/>
          <a:srcRect b="3351"/>
          <a:stretch/>
        </p:blipFill>
        <p:spPr>
          <a:xfrm>
            <a:off x="1662840" y="2872800"/>
            <a:ext cx="3941280" cy="365652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444960" y="1998360"/>
            <a:ext cx="914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5032800" y="2181960"/>
            <a:ext cx="914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3004920" y="4033080"/>
            <a:ext cx="1257120" cy="1257120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PSII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6"/>
          <p:cNvSpPr/>
          <p:nvPr/>
        </p:nvSpPr>
        <p:spPr>
          <a:xfrm rot="1203600">
            <a:off x="2404800" y="5116320"/>
            <a:ext cx="2445480" cy="295560"/>
          </a:xfrm>
          <a:prstGeom prst="rightArrow">
            <a:avLst>
              <a:gd name="adj1" fmla="val 18354"/>
              <a:gd name="adj2" fmla="val 47821"/>
            </a:avLst>
          </a:prstGeom>
          <a:solidFill>
            <a:srgbClr val="61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7"/>
          <p:cNvSpPr/>
          <p:nvPr/>
        </p:nvSpPr>
        <p:spPr>
          <a:xfrm flipV="1">
            <a:off x="4011840" y="2586960"/>
            <a:ext cx="1282320" cy="178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4" name="Picture 11"/>
          <p:cNvPicPr/>
          <p:nvPr/>
        </p:nvPicPr>
        <p:blipFill>
          <a:blip r:embed="rId3"/>
          <a:srcRect t="37801"/>
          <a:stretch/>
        </p:blipFill>
        <p:spPr>
          <a:xfrm rot="20655000">
            <a:off x="-156600" y="2339280"/>
            <a:ext cx="3349080" cy="2449800"/>
          </a:xfrm>
          <a:prstGeom prst="rect">
            <a:avLst/>
          </a:prstGeom>
          <a:ln>
            <a:noFill/>
          </a:ln>
        </p:spPr>
      </p:pic>
      <p:sp>
        <p:nvSpPr>
          <p:cNvPr id="275" name="CustomShape 8"/>
          <p:cNvSpPr/>
          <p:nvPr/>
        </p:nvSpPr>
        <p:spPr>
          <a:xfrm>
            <a:off x="3324240" y="2517120"/>
            <a:ext cx="634680" cy="1737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9"/>
          <p:cNvSpPr/>
          <p:nvPr/>
        </p:nvSpPr>
        <p:spPr>
          <a:xfrm>
            <a:off x="515880" y="1084680"/>
            <a:ext cx="1028160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Stressed Plant – photosynthetic efficiency (F</a:t>
            </a:r>
            <a:r>
              <a:rPr lang="en-GB" sz="2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/F</a:t>
            </a:r>
            <a:r>
              <a:rPr lang="en-GB" sz="2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&lt; 0.7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10"/>
          <p:cNvSpPr/>
          <p:nvPr/>
        </p:nvSpPr>
        <p:spPr>
          <a:xfrm>
            <a:off x="2645280" y="1730880"/>
            <a:ext cx="2051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Chlorophyll fluorescence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Picture 18"/>
          <p:cNvPicPr/>
          <p:nvPr/>
        </p:nvPicPr>
        <p:blipFill>
          <a:blip r:embed="rId4"/>
          <a:stretch/>
        </p:blipFill>
        <p:spPr>
          <a:xfrm>
            <a:off x="6893640" y="2181960"/>
            <a:ext cx="4854960" cy="3236400"/>
          </a:xfrm>
          <a:prstGeom prst="rect">
            <a:avLst/>
          </a:prstGeom>
          <a:ln>
            <a:noFill/>
          </a:ln>
        </p:spPr>
      </p:pic>
      <p:sp>
        <p:nvSpPr>
          <p:cNvPr id="279" name="CustomShape 11"/>
          <p:cNvSpPr/>
          <p:nvPr/>
        </p:nvSpPr>
        <p:spPr>
          <a:xfrm>
            <a:off x="6502680" y="5419080"/>
            <a:ext cx="56368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Chlorophyll fluorescence using a 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MINI-PAM-II fluorometer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Line 1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1" name="Content Placeholder 6"/>
          <p:cNvPicPr/>
          <p:nvPr/>
        </p:nvPicPr>
        <p:blipFill>
          <a:blip r:embed="rId3"/>
          <a:stretch/>
        </p:blipFill>
        <p:spPr>
          <a:xfrm flipH="1">
            <a:off x="2847480" y="0"/>
            <a:ext cx="9344520" cy="7104240"/>
          </a:xfrm>
          <a:prstGeom prst="rect">
            <a:avLst/>
          </a:prstGeom>
          <a:ln>
            <a:noFill/>
          </a:ln>
        </p:spPr>
      </p:pic>
      <p:sp>
        <p:nvSpPr>
          <p:cNvPr id="282" name="CustomShape 2"/>
          <p:cNvSpPr/>
          <p:nvPr/>
        </p:nvSpPr>
        <p:spPr>
          <a:xfrm flipH="1">
            <a:off x="8154360" y="1169640"/>
            <a:ext cx="200160" cy="352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95000"/>
                <a:lumOff val="5000"/>
              </a:schemeClr>
            </a:solidFill>
            <a:custDash>
              <a:ds d="800000" sp="300000"/>
            </a:custDash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 flipV="1">
            <a:off x="7105680" y="5650920"/>
            <a:ext cx="124884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95000"/>
                <a:lumOff val="5000"/>
              </a:schemeClr>
            </a:solidFill>
            <a:custDash>
              <a:ds d="800000" sp="300000"/>
            </a:custDash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4"/>
          <p:cNvSpPr/>
          <p:nvPr/>
        </p:nvSpPr>
        <p:spPr>
          <a:xfrm flipH="1" flipV="1">
            <a:off x="8969040" y="5632200"/>
            <a:ext cx="1527120" cy="302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95000"/>
                <a:lumOff val="5000"/>
              </a:schemeClr>
            </a:solidFill>
            <a:custDash>
              <a:ds d="800000" sp="300000"/>
            </a:custDash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5"/>
          <p:cNvSpPr/>
          <p:nvPr/>
        </p:nvSpPr>
        <p:spPr>
          <a:xfrm>
            <a:off x="515880" y="1321920"/>
            <a:ext cx="5832000" cy="264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Adult-Seedlings Competition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Canopy Density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Root Competition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Seedling-Seedling Competition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Seedling Abundance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7105680" y="652680"/>
            <a:ext cx="2479320" cy="51696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Canopy Density</a:t>
            </a:r>
            <a:endParaRPr lang="en-GB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87" name="CustomShape 7"/>
          <p:cNvSpPr/>
          <p:nvPr/>
        </p:nvSpPr>
        <p:spPr>
          <a:xfrm>
            <a:off x="9184680" y="5936040"/>
            <a:ext cx="2255400" cy="94356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Root </a:t>
            </a:r>
            <a:endParaRPr lang="en-GB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Competition</a:t>
            </a:r>
            <a:endParaRPr lang="en-GB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8"/>
          <p:cNvSpPr/>
          <p:nvPr/>
        </p:nvSpPr>
        <p:spPr>
          <a:xfrm>
            <a:off x="4561920" y="4794120"/>
            <a:ext cx="2394000" cy="106524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Seedling </a:t>
            </a: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Abundance</a:t>
            </a: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9"/>
          <p:cNvSpPr/>
          <p:nvPr/>
        </p:nvSpPr>
        <p:spPr>
          <a:xfrm>
            <a:off x="515880" y="0"/>
            <a:ext cx="84672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Competition interactions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10"/>
          <p:cNvSpPr/>
          <p:nvPr/>
        </p:nvSpPr>
        <p:spPr>
          <a:xfrm>
            <a:off x="-473760" y="5837400"/>
            <a:ext cx="3389400" cy="1494360"/>
          </a:xfrm>
          <a:prstGeom prst="rect">
            <a:avLst/>
          </a:prstGeom>
          <a:solidFill>
            <a:srgbClr val="A0734D"/>
          </a:solidFill>
          <a:ln w="19080">
            <a:solidFill>
              <a:srgbClr val="A0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15880" y="0"/>
            <a:ext cx="111596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Statistical analysis – effect of competition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"/>
          <p:cNvSpPr/>
          <p:nvPr/>
        </p:nvSpPr>
        <p:spPr>
          <a:xfrm>
            <a:off x="-4415760" y="7941960"/>
            <a:ext cx="3646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AIC and R2 to choose between models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Picture 3"/>
          <p:cNvPicPr/>
          <p:nvPr/>
        </p:nvPicPr>
        <p:blipFill>
          <a:blip r:embed="rId2"/>
          <a:stretch/>
        </p:blipFill>
        <p:spPr>
          <a:xfrm>
            <a:off x="3225960" y="1526400"/>
            <a:ext cx="1258200" cy="1780560"/>
          </a:xfrm>
          <a:prstGeom prst="rect">
            <a:avLst/>
          </a:prstGeom>
          <a:ln>
            <a:noFill/>
          </a:ln>
        </p:spPr>
      </p:pic>
      <p:pic>
        <p:nvPicPr>
          <p:cNvPr id="295" name="Picture 6"/>
          <p:cNvPicPr/>
          <p:nvPr/>
        </p:nvPicPr>
        <p:blipFill>
          <a:blip r:embed="rId3"/>
          <a:srcRect l="615" b="8603"/>
          <a:stretch/>
        </p:blipFill>
        <p:spPr>
          <a:xfrm>
            <a:off x="3233880" y="3041640"/>
            <a:ext cx="1274760" cy="1234800"/>
          </a:xfrm>
          <a:prstGeom prst="rect">
            <a:avLst/>
          </a:prstGeom>
          <a:ln>
            <a:noFill/>
          </a:ln>
        </p:spPr>
      </p:pic>
      <p:pic>
        <p:nvPicPr>
          <p:cNvPr id="296" name="Picture 8"/>
          <p:cNvPicPr/>
          <p:nvPr/>
        </p:nvPicPr>
        <p:blipFill>
          <a:blip r:embed="rId4"/>
          <a:stretch/>
        </p:blipFill>
        <p:spPr>
          <a:xfrm>
            <a:off x="3225960" y="4294440"/>
            <a:ext cx="1271160" cy="1339200"/>
          </a:xfrm>
          <a:prstGeom prst="rect">
            <a:avLst/>
          </a:prstGeom>
          <a:ln>
            <a:noFill/>
          </a:ln>
        </p:spPr>
      </p:pic>
      <p:pic>
        <p:nvPicPr>
          <p:cNvPr id="297" name="Picture 7"/>
          <p:cNvPicPr/>
          <p:nvPr/>
        </p:nvPicPr>
        <p:blipFill>
          <a:blip r:embed="rId5"/>
          <a:srcRect b="5142"/>
          <a:stretch/>
        </p:blipFill>
        <p:spPr>
          <a:xfrm>
            <a:off x="3250440" y="5544720"/>
            <a:ext cx="1258200" cy="1257120"/>
          </a:xfrm>
          <a:prstGeom prst="rect">
            <a:avLst/>
          </a:prstGeom>
          <a:ln>
            <a:noFill/>
          </a:ln>
        </p:spPr>
      </p:pic>
      <p:sp>
        <p:nvSpPr>
          <p:cNvPr id="298" name="CustomShape 4"/>
          <p:cNvSpPr/>
          <p:nvPr/>
        </p:nvSpPr>
        <p:spPr>
          <a:xfrm>
            <a:off x="7800840" y="2066040"/>
            <a:ext cx="33418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+ (Plot) + (Species)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2214360" y="1863360"/>
            <a:ext cx="11595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6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>
            <a:off x="8229240" y="99036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7"/>
          <p:cNvSpPr/>
          <p:nvPr/>
        </p:nvSpPr>
        <p:spPr>
          <a:xfrm rot="5400000">
            <a:off x="9625680" y="-37440"/>
            <a:ext cx="428400" cy="337284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2" name="Picture 15"/>
          <p:cNvPicPr/>
          <p:nvPr/>
        </p:nvPicPr>
        <p:blipFill>
          <a:blip r:embed="rId6"/>
          <a:stretch/>
        </p:blipFill>
        <p:spPr>
          <a:xfrm>
            <a:off x="663840" y="1777680"/>
            <a:ext cx="1400760" cy="1475280"/>
          </a:xfrm>
          <a:prstGeom prst="rect">
            <a:avLst/>
          </a:prstGeom>
          <a:ln>
            <a:noFill/>
          </a:ln>
        </p:spPr>
      </p:pic>
      <p:sp>
        <p:nvSpPr>
          <p:cNvPr id="303" name="Line 8"/>
          <p:cNvSpPr/>
          <p:nvPr/>
        </p:nvSpPr>
        <p:spPr>
          <a:xfrm>
            <a:off x="8415360" y="3913920"/>
            <a:ext cx="360" cy="239940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Line 9"/>
          <p:cNvSpPr/>
          <p:nvPr/>
        </p:nvSpPr>
        <p:spPr>
          <a:xfrm>
            <a:off x="8415360" y="6313320"/>
            <a:ext cx="2399400" cy="36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Line 10"/>
          <p:cNvSpPr/>
          <p:nvPr/>
        </p:nvSpPr>
        <p:spPr>
          <a:xfrm flipV="1">
            <a:off x="8521920" y="4288680"/>
            <a:ext cx="1614960" cy="135432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Line 11"/>
          <p:cNvSpPr/>
          <p:nvPr/>
        </p:nvSpPr>
        <p:spPr>
          <a:xfrm flipV="1">
            <a:off x="8691120" y="4457880"/>
            <a:ext cx="1614960" cy="135432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Line 12"/>
          <p:cNvSpPr/>
          <p:nvPr/>
        </p:nvSpPr>
        <p:spPr>
          <a:xfrm flipV="1">
            <a:off x="8860320" y="4627080"/>
            <a:ext cx="1614960" cy="1354680"/>
          </a:xfrm>
          <a:prstGeom prst="line">
            <a:avLst/>
          </a:prstGeom>
          <a:ln w="3816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Line 13"/>
          <p:cNvSpPr/>
          <p:nvPr/>
        </p:nvSpPr>
        <p:spPr>
          <a:xfrm flipV="1">
            <a:off x="9029880" y="4796640"/>
            <a:ext cx="1614600" cy="135432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4"/>
          <p:cNvSpPr/>
          <p:nvPr/>
        </p:nvSpPr>
        <p:spPr>
          <a:xfrm rot="5400000" flipH="1">
            <a:off x="8765640" y="3398760"/>
            <a:ext cx="1620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tx1"/>
            </a:solidFill>
            <a:custDash>
              <a:ds d="400000" sp="300000"/>
            </a:custDash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5"/>
          <p:cNvSpPr/>
          <p:nvPr/>
        </p:nvSpPr>
        <p:spPr>
          <a:xfrm>
            <a:off x="4500360" y="2088360"/>
            <a:ext cx="31208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Elevation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Root Competition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Canopy Density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Seedling Abundance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16"/>
          <p:cNvSpPr/>
          <p:nvPr/>
        </p:nvSpPr>
        <p:spPr>
          <a:xfrm>
            <a:off x="-27720" y="3082320"/>
            <a:ext cx="277452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Photosynthetic Efficiency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Chlorophyll Content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17"/>
          <p:cNvSpPr/>
          <p:nvPr/>
        </p:nvSpPr>
        <p:spPr>
          <a:xfrm rot="5400000">
            <a:off x="5239440" y="-531720"/>
            <a:ext cx="409320" cy="438696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8"/>
          <p:cNvSpPr/>
          <p:nvPr/>
        </p:nvSpPr>
        <p:spPr>
          <a:xfrm>
            <a:off x="3835800" y="99288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19"/>
          <p:cNvSpPr/>
          <p:nvPr/>
        </p:nvSpPr>
        <p:spPr>
          <a:xfrm rot="5400000">
            <a:off x="1154880" y="813600"/>
            <a:ext cx="416160" cy="170244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20"/>
          <p:cNvSpPr/>
          <p:nvPr/>
        </p:nvSpPr>
        <p:spPr>
          <a:xfrm>
            <a:off x="-248400" y="101196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515880" y="0"/>
            <a:ext cx="132948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Statistical analysis – effect of competition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3"/>
          <p:cNvSpPr/>
          <p:nvPr/>
        </p:nvSpPr>
        <p:spPr>
          <a:xfrm>
            <a:off x="472320" y="4249440"/>
            <a:ext cx="5885640" cy="179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Best quality model chosen using: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AIC (Akaike Information Criterion)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Pseudo-R-squared </a:t>
            </a: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(Barton 2015)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 rot="5400000">
            <a:off x="9924480" y="425520"/>
            <a:ext cx="456480" cy="340560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0" name="Picture 17"/>
          <p:cNvPicPr/>
          <p:nvPr/>
        </p:nvPicPr>
        <p:blipFill>
          <a:blip r:embed="rId2"/>
          <a:stretch/>
        </p:blipFill>
        <p:spPr>
          <a:xfrm>
            <a:off x="2281680" y="2071800"/>
            <a:ext cx="1258200" cy="1780560"/>
          </a:xfrm>
          <a:prstGeom prst="rect">
            <a:avLst/>
          </a:prstGeom>
          <a:ln>
            <a:noFill/>
          </a:ln>
        </p:spPr>
      </p:pic>
      <p:pic>
        <p:nvPicPr>
          <p:cNvPr id="321" name="Picture 18"/>
          <p:cNvPicPr/>
          <p:nvPr/>
        </p:nvPicPr>
        <p:blipFill>
          <a:blip r:embed="rId3"/>
          <a:srcRect l="890" b="8603"/>
          <a:stretch/>
        </p:blipFill>
        <p:spPr>
          <a:xfrm>
            <a:off x="3824280" y="2341800"/>
            <a:ext cx="1271160" cy="1234800"/>
          </a:xfrm>
          <a:prstGeom prst="rect">
            <a:avLst/>
          </a:prstGeom>
          <a:ln>
            <a:noFill/>
          </a:ln>
        </p:spPr>
      </p:pic>
      <p:pic>
        <p:nvPicPr>
          <p:cNvPr id="322" name="Picture 19"/>
          <p:cNvPicPr/>
          <p:nvPr/>
        </p:nvPicPr>
        <p:blipFill>
          <a:blip r:embed="rId4"/>
          <a:stretch/>
        </p:blipFill>
        <p:spPr>
          <a:xfrm>
            <a:off x="5338080" y="2341800"/>
            <a:ext cx="1271160" cy="1339200"/>
          </a:xfrm>
          <a:prstGeom prst="rect">
            <a:avLst/>
          </a:prstGeom>
          <a:ln>
            <a:noFill/>
          </a:ln>
        </p:spPr>
      </p:pic>
      <p:pic>
        <p:nvPicPr>
          <p:cNvPr id="323" name="Picture 20"/>
          <p:cNvPicPr/>
          <p:nvPr/>
        </p:nvPicPr>
        <p:blipFill>
          <a:blip r:embed="rId5"/>
          <a:srcRect b="5142"/>
          <a:stretch/>
        </p:blipFill>
        <p:spPr>
          <a:xfrm>
            <a:off x="6894000" y="2319480"/>
            <a:ext cx="1258200" cy="1257120"/>
          </a:xfrm>
          <a:prstGeom prst="rect">
            <a:avLst/>
          </a:prstGeom>
          <a:ln>
            <a:noFill/>
          </a:ln>
        </p:spPr>
      </p:pic>
      <p:sp>
        <p:nvSpPr>
          <p:cNvPr id="324" name="CustomShape 5"/>
          <p:cNvSpPr/>
          <p:nvPr/>
        </p:nvSpPr>
        <p:spPr>
          <a:xfrm>
            <a:off x="8170920" y="2640600"/>
            <a:ext cx="32443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(Plot) + (Species)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5" name="Picture 22"/>
          <p:cNvPicPr/>
          <p:nvPr/>
        </p:nvPicPr>
        <p:blipFill>
          <a:blip r:embed="rId6"/>
          <a:stretch/>
        </p:blipFill>
        <p:spPr>
          <a:xfrm>
            <a:off x="384480" y="2296800"/>
            <a:ext cx="1400760" cy="1475280"/>
          </a:xfrm>
          <a:prstGeom prst="rect">
            <a:avLst/>
          </a:prstGeom>
          <a:ln>
            <a:noFill/>
          </a:ln>
        </p:spPr>
      </p:pic>
      <p:sp>
        <p:nvSpPr>
          <p:cNvPr id="326" name="CustomShape 6"/>
          <p:cNvSpPr/>
          <p:nvPr/>
        </p:nvSpPr>
        <p:spPr>
          <a:xfrm>
            <a:off x="1701720" y="2408400"/>
            <a:ext cx="11595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6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7"/>
          <p:cNvSpPr/>
          <p:nvPr/>
        </p:nvSpPr>
        <p:spPr>
          <a:xfrm>
            <a:off x="3508920" y="2657160"/>
            <a:ext cx="388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8"/>
          <p:cNvSpPr/>
          <p:nvPr/>
        </p:nvSpPr>
        <p:spPr>
          <a:xfrm>
            <a:off x="5037120" y="2657160"/>
            <a:ext cx="388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9"/>
          <p:cNvSpPr/>
          <p:nvPr/>
        </p:nvSpPr>
        <p:spPr>
          <a:xfrm>
            <a:off x="6553440" y="2676960"/>
            <a:ext cx="388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10"/>
          <p:cNvSpPr/>
          <p:nvPr/>
        </p:nvSpPr>
        <p:spPr>
          <a:xfrm>
            <a:off x="3942360" y="145908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11"/>
          <p:cNvSpPr/>
          <p:nvPr/>
        </p:nvSpPr>
        <p:spPr>
          <a:xfrm>
            <a:off x="8478360" y="145908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12"/>
          <p:cNvSpPr/>
          <p:nvPr/>
        </p:nvSpPr>
        <p:spPr>
          <a:xfrm rot="5400000">
            <a:off x="5000040" y="-795240"/>
            <a:ext cx="434160" cy="587052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3"/>
          <p:cNvSpPr/>
          <p:nvPr/>
        </p:nvSpPr>
        <p:spPr>
          <a:xfrm>
            <a:off x="3621960" y="1645200"/>
            <a:ext cx="3216240" cy="52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14"/>
          <p:cNvSpPr/>
          <p:nvPr/>
        </p:nvSpPr>
        <p:spPr>
          <a:xfrm rot="5400000">
            <a:off x="852840" y="1424160"/>
            <a:ext cx="416160" cy="144864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5"/>
          <p:cNvSpPr/>
          <p:nvPr/>
        </p:nvSpPr>
        <p:spPr>
          <a:xfrm>
            <a:off x="-523440" y="149724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16"/>
          <p:cNvSpPr/>
          <p:nvPr/>
        </p:nvSpPr>
        <p:spPr>
          <a:xfrm>
            <a:off x="7158960" y="4249440"/>
            <a:ext cx="492516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validation using: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Variance Inflation Factors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Heteroscedasticity –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predicted vs. observed plot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515880" y="0"/>
            <a:ext cx="84672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effect of competition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3"/>
          <p:cNvSpPr/>
          <p:nvPr/>
        </p:nvSpPr>
        <p:spPr>
          <a:xfrm>
            <a:off x="645840" y="2227680"/>
            <a:ext cx="251640" cy="251640"/>
          </a:xfrm>
          <a:prstGeom prst="rect">
            <a:avLst/>
          </a:prstGeom>
          <a:solidFill>
            <a:srgbClr val="F87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4"/>
          <p:cNvSpPr/>
          <p:nvPr/>
        </p:nvSpPr>
        <p:spPr>
          <a:xfrm>
            <a:off x="645840" y="3100320"/>
            <a:ext cx="251640" cy="251640"/>
          </a:xfrm>
          <a:prstGeom prst="rect">
            <a:avLst/>
          </a:prstGeom>
          <a:solidFill>
            <a:srgbClr val="7C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5"/>
          <p:cNvSpPr/>
          <p:nvPr/>
        </p:nvSpPr>
        <p:spPr>
          <a:xfrm>
            <a:off x="645840" y="3972960"/>
            <a:ext cx="251640" cy="251640"/>
          </a:xfrm>
          <a:prstGeom prst="rect">
            <a:avLst/>
          </a:prstGeom>
          <a:solidFill>
            <a:srgbClr val="15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6"/>
          <p:cNvSpPr/>
          <p:nvPr/>
        </p:nvSpPr>
        <p:spPr>
          <a:xfrm>
            <a:off x="645840" y="4845960"/>
            <a:ext cx="251640" cy="251640"/>
          </a:xfrm>
          <a:prstGeom prst="rect">
            <a:avLst/>
          </a:prstGeom>
          <a:solidFill>
            <a:srgbClr val="C7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Line 7"/>
          <p:cNvSpPr/>
          <p:nvPr/>
        </p:nvSpPr>
        <p:spPr>
          <a:xfrm>
            <a:off x="515880" y="5737320"/>
            <a:ext cx="381600" cy="3960"/>
          </a:xfrm>
          <a:prstGeom prst="line">
            <a:avLst/>
          </a:prstGeom>
          <a:ln w="28575">
            <a:solidFill>
              <a:srgbClr val="FF5440"/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8"/>
          <p:cNvSpPr/>
          <p:nvPr/>
        </p:nvSpPr>
        <p:spPr>
          <a:xfrm>
            <a:off x="897840" y="2165400"/>
            <a:ext cx="1784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9"/>
          <p:cNvSpPr/>
          <p:nvPr/>
        </p:nvSpPr>
        <p:spPr>
          <a:xfrm>
            <a:off x="897840" y="3038400"/>
            <a:ext cx="1784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Comp.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10"/>
          <p:cNvSpPr/>
          <p:nvPr/>
        </p:nvSpPr>
        <p:spPr>
          <a:xfrm>
            <a:off x="897840" y="3772440"/>
            <a:ext cx="178452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Canopy Density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11"/>
          <p:cNvSpPr/>
          <p:nvPr/>
        </p:nvSpPr>
        <p:spPr>
          <a:xfrm>
            <a:off x="897840" y="4654800"/>
            <a:ext cx="178452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Seedling Abundance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12"/>
          <p:cNvSpPr/>
          <p:nvPr/>
        </p:nvSpPr>
        <p:spPr>
          <a:xfrm>
            <a:off x="897840" y="5537160"/>
            <a:ext cx="1784520" cy="43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ΔAIC</a:t>
            </a:r>
            <a:r>
              <a:rPr lang="en-GB" sz="20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13"/>
          <p:cNvSpPr/>
          <p:nvPr/>
        </p:nvSpPr>
        <p:spPr>
          <a:xfrm>
            <a:off x="645840" y="1478520"/>
            <a:ext cx="24019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Fixed Effect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87075" y="1478520"/>
            <a:ext cx="9604925" cy="4857955"/>
            <a:chOff x="2449427" y="1577743"/>
            <a:chExt cx="9481735" cy="479564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71"/>
            <a:stretch/>
          </p:blipFill>
          <p:spPr>
            <a:xfrm>
              <a:off x="2449427" y="1577743"/>
              <a:ext cx="9481735" cy="409329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47646" y="5690930"/>
              <a:ext cx="182357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Photosynthetic </a:t>
              </a:r>
            </a:p>
            <a:p>
              <a:pPr algn="ctr"/>
              <a:r>
                <a:rPr lang="en-GB" sz="1350" dirty="0"/>
                <a:t>Efficiency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59969" y="5696282"/>
              <a:ext cx="182357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Photosynthetic </a:t>
              </a:r>
            </a:p>
            <a:p>
              <a:pPr algn="ctr"/>
              <a:r>
                <a:rPr lang="en-GB" sz="1350" dirty="0"/>
                <a:t>Efficiency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65704" y="5690931"/>
              <a:ext cx="140038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350" dirty="0"/>
                <a:t>Chlorophyll</a:t>
              </a:r>
            </a:p>
            <a:p>
              <a:pPr algn="ctr"/>
              <a:r>
                <a:rPr lang="en-GB" sz="1350" dirty="0"/>
                <a:t>Content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7158" y="5690931"/>
              <a:ext cx="140038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350" dirty="0"/>
                <a:t>Chlorophyll</a:t>
              </a:r>
            </a:p>
            <a:p>
              <a:pPr algn="ctr"/>
              <a:r>
                <a:rPr lang="en-GB" sz="1350" dirty="0"/>
                <a:t>Content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047760" y="1108182"/>
            <a:ext cx="370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Quality (</a:t>
            </a:r>
            <a:r>
              <a:rPr lang="el-GR" dirty="0"/>
              <a:t>Δ</a:t>
            </a:r>
            <a:r>
              <a:rPr lang="en-GB" dirty="0"/>
              <a:t>AIC)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70760" y="1130039"/>
            <a:ext cx="370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Variance Explained (R</a:t>
            </a:r>
            <a:r>
              <a:rPr lang="en-GB" baseline="30000" dirty="0"/>
              <a:t>2</a:t>
            </a:r>
            <a:r>
              <a:rPr lang="en-GB" baseline="-25000" dirty="0"/>
              <a:t>M</a:t>
            </a:r>
            <a:r>
              <a:rPr lang="en-GB" dirty="0"/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515880" y="0"/>
            <a:ext cx="84672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effect of competition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6"/>
          <p:cNvGrpSpPr/>
          <p:nvPr/>
        </p:nvGrpSpPr>
        <p:grpSpPr>
          <a:xfrm>
            <a:off x="368043" y="1443436"/>
            <a:ext cx="3289557" cy="4838238"/>
            <a:chOff x="213660" y="1759312"/>
            <a:chExt cx="2916360" cy="4289344"/>
          </a:xfrm>
        </p:grpSpPr>
        <p:pic>
          <p:nvPicPr>
            <p:cNvPr id="8" name="Picture 5"/>
            <p:cNvPicPr/>
            <p:nvPr/>
          </p:nvPicPr>
          <p:blipFill>
            <a:blip r:embed="rId2"/>
            <a:stretch/>
          </p:blipFill>
          <p:spPr>
            <a:xfrm>
              <a:off x="213660" y="1767952"/>
              <a:ext cx="604440" cy="682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CustomShape 3"/>
            <p:cNvSpPr/>
            <p:nvPr/>
          </p:nvSpPr>
          <p:spPr>
            <a:xfrm>
              <a:off x="818100" y="1759312"/>
              <a:ext cx="2311920" cy="70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/>
            <a:lstStyle/>
            <a:p>
              <a:pPr>
                <a:lnSpc>
                  <a:spcPct val="100000"/>
                </a:lnSpc>
              </a:pPr>
              <a:r>
                <a:rPr lang="en-GB" sz="15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Slope ± 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5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1 S.E.M.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" name="CustomShape 3"/>
            <p:cNvSpPr/>
            <p:nvPr/>
          </p:nvSpPr>
          <p:spPr>
            <a:xfrm>
              <a:off x="306276" y="2921336"/>
              <a:ext cx="251640" cy="251640"/>
            </a:xfrm>
            <a:prstGeom prst="ellipse">
              <a:avLst/>
            </a:prstGeom>
            <a:solidFill>
              <a:srgbClr val="F876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CustomShape 4"/>
            <p:cNvSpPr/>
            <p:nvPr/>
          </p:nvSpPr>
          <p:spPr>
            <a:xfrm>
              <a:off x="306276" y="3793976"/>
              <a:ext cx="251640" cy="251640"/>
            </a:xfrm>
            <a:prstGeom prst="ellipse">
              <a:avLst/>
            </a:prstGeom>
            <a:solidFill>
              <a:srgbClr val="7CA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" name="CustomShape 5"/>
            <p:cNvSpPr/>
            <p:nvPr/>
          </p:nvSpPr>
          <p:spPr>
            <a:xfrm>
              <a:off x="306276" y="4666616"/>
              <a:ext cx="251640" cy="251640"/>
            </a:xfrm>
            <a:prstGeom prst="ellipse">
              <a:avLst/>
            </a:prstGeom>
            <a:solidFill>
              <a:srgbClr val="15BF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6"/>
            <p:cNvSpPr/>
            <p:nvPr/>
          </p:nvSpPr>
          <p:spPr>
            <a:xfrm>
              <a:off x="306276" y="5539616"/>
              <a:ext cx="251640" cy="251640"/>
            </a:xfrm>
            <a:prstGeom prst="ellipse">
              <a:avLst/>
            </a:prstGeom>
            <a:solidFill>
              <a:srgbClr val="C77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8"/>
            <p:cNvSpPr/>
            <p:nvPr/>
          </p:nvSpPr>
          <p:spPr>
            <a:xfrm>
              <a:off x="558276" y="2859056"/>
              <a:ext cx="17845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/>
            <a:lstStyle/>
            <a:p>
              <a:pPr>
                <a:lnSpc>
                  <a:spcPct val="100000"/>
                </a:lnSpc>
              </a:pPr>
              <a:r>
                <a:rPr lang="en-GB" sz="15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Elevation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5" name="CustomShape 9"/>
            <p:cNvSpPr/>
            <p:nvPr/>
          </p:nvSpPr>
          <p:spPr>
            <a:xfrm>
              <a:off x="558276" y="3732056"/>
              <a:ext cx="17845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/>
            <a:lstStyle/>
            <a:p>
              <a:pPr>
                <a:lnSpc>
                  <a:spcPct val="100000"/>
                </a:lnSpc>
              </a:pPr>
              <a:r>
                <a:rPr lang="en-GB" sz="15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Root Comp.</a:t>
              </a:r>
              <a:endParaRPr lang="en-GB" sz="13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6" name="CustomShape 10"/>
            <p:cNvSpPr/>
            <p:nvPr/>
          </p:nvSpPr>
          <p:spPr>
            <a:xfrm>
              <a:off x="558276" y="4466096"/>
              <a:ext cx="1784520" cy="70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/>
            <a:lstStyle/>
            <a:p>
              <a:pPr>
                <a:lnSpc>
                  <a:spcPct val="100000"/>
                </a:lnSpc>
              </a:pPr>
              <a:r>
                <a:rPr lang="en-GB" sz="15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Canopy Density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7" name="CustomShape 11"/>
            <p:cNvSpPr/>
            <p:nvPr/>
          </p:nvSpPr>
          <p:spPr>
            <a:xfrm>
              <a:off x="558276" y="5348456"/>
              <a:ext cx="1784520" cy="70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/>
            <a:lstStyle/>
            <a:p>
              <a:pPr>
                <a:lnSpc>
                  <a:spcPct val="100000"/>
                </a:lnSpc>
              </a:pPr>
              <a:r>
                <a:rPr lang="en-GB" sz="15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Seedling Abundance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" b="-1"/>
          <a:stretch/>
        </p:blipFill>
        <p:spPr>
          <a:xfrm>
            <a:off x="3510711" y="1944518"/>
            <a:ext cx="8435305" cy="42276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0" y="1443436"/>
            <a:ext cx="35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Photosynthetic Efficiency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28415" y="1443436"/>
            <a:ext cx="35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Chlorophyll Content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515880" y="0"/>
            <a:ext cx="84672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Best Model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"/>
          <p:cNvSpPr/>
          <p:nvPr/>
        </p:nvSpPr>
        <p:spPr>
          <a:xfrm rot="5400000">
            <a:off x="9924480" y="425520"/>
            <a:ext cx="456480" cy="340560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8" name="Picture 7"/>
          <p:cNvPicPr/>
          <p:nvPr/>
        </p:nvPicPr>
        <p:blipFill>
          <a:blip r:embed="rId2"/>
          <a:stretch/>
        </p:blipFill>
        <p:spPr>
          <a:xfrm>
            <a:off x="3757320" y="2071800"/>
            <a:ext cx="1258200" cy="1780560"/>
          </a:xfrm>
          <a:prstGeom prst="rect">
            <a:avLst/>
          </a:prstGeom>
          <a:ln>
            <a:noFill/>
          </a:ln>
        </p:spPr>
      </p:pic>
      <p:pic>
        <p:nvPicPr>
          <p:cNvPr id="379" name="Picture 8"/>
          <p:cNvPicPr/>
          <p:nvPr/>
        </p:nvPicPr>
        <p:blipFill>
          <a:blip r:embed="rId3"/>
          <a:srcRect l="398" b="8603"/>
          <a:stretch/>
        </p:blipFill>
        <p:spPr>
          <a:xfrm>
            <a:off x="5293440" y="2341800"/>
            <a:ext cx="1277640" cy="1234800"/>
          </a:xfrm>
          <a:prstGeom prst="rect">
            <a:avLst/>
          </a:prstGeom>
          <a:ln>
            <a:noFill/>
          </a:ln>
        </p:spPr>
      </p:pic>
      <p:pic>
        <p:nvPicPr>
          <p:cNvPr id="380" name="Picture 9"/>
          <p:cNvPicPr/>
          <p:nvPr/>
        </p:nvPicPr>
        <p:blipFill>
          <a:blip r:embed="rId4"/>
          <a:stretch/>
        </p:blipFill>
        <p:spPr>
          <a:xfrm>
            <a:off x="6813720" y="2341800"/>
            <a:ext cx="1271160" cy="1339200"/>
          </a:xfrm>
          <a:prstGeom prst="rect">
            <a:avLst/>
          </a:prstGeom>
          <a:ln>
            <a:noFill/>
          </a:ln>
        </p:spPr>
      </p:pic>
      <p:sp>
        <p:nvSpPr>
          <p:cNvPr id="381" name="CustomShape 4"/>
          <p:cNvSpPr/>
          <p:nvPr/>
        </p:nvSpPr>
        <p:spPr>
          <a:xfrm>
            <a:off x="8170920" y="2640600"/>
            <a:ext cx="32443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(Plot) + (Species)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2666160" y="2457360"/>
            <a:ext cx="11595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6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6"/>
          <p:cNvSpPr/>
          <p:nvPr/>
        </p:nvSpPr>
        <p:spPr>
          <a:xfrm>
            <a:off x="4984200" y="2657160"/>
            <a:ext cx="388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6512760" y="2657160"/>
            <a:ext cx="388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8"/>
          <p:cNvSpPr/>
          <p:nvPr/>
        </p:nvSpPr>
        <p:spPr>
          <a:xfrm>
            <a:off x="8025840" y="2676960"/>
            <a:ext cx="184320" cy="52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9"/>
          <p:cNvSpPr/>
          <p:nvPr/>
        </p:nvSpPr>
        <p:spPr>
          <a:xfrm>
            <a:off x="4419360" y="143460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10"/>
          <p:cNvSpPr/>
          <p:nvPr/>
        </p:nvSpPr>
        <p:spPr>
          <a:xfrm>
            <a:off x="8478360" y="149724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11"/>
          <p:cNvSpPr/>
          <p:nvPr/>
        </p:nvSpPr>
        <p:spPr>
          <a:xfrm rot="5400000">
            <a:off x="5677200" y="2520"/>
            <a:ext cx="428400" cy="426852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2"/>
          <p:cNvSpPr/>
          <p:nvPr/>
        </p:nvSpPr>
        <p:spPr>
          <a:xfrm>
            <a:off x="4098600" y="1621080"/>
            <a:ext cx="3216240" cy="52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13"/>
          <p:cNvSpPr/>
          <p:nvPr/>
        </p:nvSpPr>
        <p:spPr>
          <a:xfrm rot="5400000">
            <a:off x="1501920" y="990720"/>
            <a:ext cx="381240" cy="231516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14"/>
          <p:cNvSpPr/>
          <p:nvPr/>
        </p:nvSpPr>
        <p:spPr>
          <a:xfrm>
            <a:off x="29520" y="141732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15"/>
          <p:cNvSpPr/>
          <p:nvPr/>
        </p:nvSpPr>
        <p:spPr>
          <a:xfrm>
            <a:off x="485640" y="2594160"/>
            <a:ext cx="23641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Photosynthetic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Efficiency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16"/>
          <p:cNvSpPr/>
          <p:nvPr/>
        </p:nvSpPr>
        <p:spPr>
          <a:xfrm>
            <a:off x="534600" y="4622400"/>
            <a:ext cx="23641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Chlorophyll Content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17"/>
          <p:cNvSpPr/>
          <p:nvPr/>
        </p:nvSpPr>
        <p:spPr>
          <a:xfrm>
            <a:off x="2666160" y="4545720"/>
            <a:ext cx="11595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6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18"/>
          <p:cNvSpPr/>
          <p:nvPr/>
        </p:nvSpPr>
        <p:spPr>
          <a:xfrm>
            <a:off x="8229240" y="4838040"/>
            <a:ext cx="32443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(Plot) + (Species)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8112" y="3628740"/>
            <a:ext cx="3831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GB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0.56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8112" y="5460015"/>
            <a:ext cx="3831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GB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0.004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515880" y="0"/>
            <a:ext cx="84672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Limitations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3"/>
          <p:cNvSpPr/>
          <p:nvPr/>
        </p:nvSpPr>
        <p:spPr>
          <a:xfrm>
            <a:off x="515880" y="1308240"/>
            <a:ext cx="8322840" cy="624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investigated seedlings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Adult trees react differently
</a:t>
            </a: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(Larcher 2003)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investigated nine common species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Rare species react differently 
</a:t>
            </a: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(Lyons et al. 2005, Mouillot et al. 2013)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Correlation ≠ Causation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Picture 2"/>
          <p:cNvPicPr/>
          <p:nvPr/>
        </p:nvPicPr>
        <p:blipFill>
          <a:blip r:embed="rId2"/>
          <a:stretch/>
        </p:blipFill>
        <p:spPr>
          <a:xfrm>
            <a:off x="9819720" y="1053000"/>
            <a:ext cx="1541520" cy="1566000"/>
          </a:xfrm>
          <a:prstGeom prst="rect">
            <a:avLst/>
          </a:prstGeom>
          <a:ln>
            <a:noFill/>
          </a:ln>
        </p:spPr>
      </p:pic>
      <p:pic>
        <p:nvPicPr>
          <p:cNvPr id="407" name="Picture 8"/>
          <p:cNvPicPr/>
          <p:nvPr/>
        </p:nvPicPr>
        <p:blipFill>
          <a:blip r:embed="rId3"/>
          <a:stretch/>
        </p:blipFill>
        <p:spPr>
          <a:xfrm>
            <a:off x="7319520" y="1024560"/>
            <a:ext cx="1824840" cy="1623240"/>
          </a:xfrm>
          <a:prstGeom prst="rect">
            <a:avLst/>
          </a:prstGeom>
          <a:ln>
            <a:noFill/>
          </a:ln>
        </p:spPr>
      </p:pic>
      <p:sp>
        <p:nvSpPr>
          <p:cNvPr id="408" name="CustomShape 4"/>
          <p:cNvSpPr/>
          <p:nvPr/>
        </p:nvSpPr>
        <p:spPr>
          <a:xfrm>
            <a:off x="8983440" y="1174320"/>
            <a:ext cx="83304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" name="Picture 3"/>
          <p:cNvPicPr/>
          <p:nvPr/>
        </p:nvPicPr>
        <p:blipFill>
          <a:blip r:embed="rId4"/>
          <a:stretch/>
        </p:blipFill>
        <p:spPr>
          <a:xfrm>
            <a:off x="7319520" y="3413520"/>
            <a:ext cx="4404600" cy="2936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1" r="111"/>
          <a:stretch/>
        </p:blipFill>
        <p:spPr>
          <a:xfrm>
            <a:off x="6694930" y="1539279"/>
            <a:ext cx="3889168" cy="4613699"/>
          </a:xfrm>
          <a:prstGeom prst="rect">
            <a:avLst/>
          </a:prstGeom>
        </p:spPr>
      </p:pic>
      <p:sp>
        <p:nvSpPr>
          <p:cNvPr id="416" name="CustomShape 3"/>
          <p:cNvSpPr/>
          <p:nvPr/>
        </p:nvSpPr>
        <p:spPr>
          <a:xfrm>
            <a:off x="515879" y="1539279"/>
            <a:ext cx="5292899" cy="5128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Adult-seedling competition interactions affect seedling stress.</a:t>
            </a:r>
          </a:p>
          <a:p>
            <a:pPr marL="270">
              <a:buClr>
                <a:srgbClr val="000000"/>
              </a:buClr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competition interactions had a greater effect than elevation.</a:t>
            </a: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Cloud forest transition could be a barrier to upslope migration.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Photosynthetic efficiency best predicted by elevation and adult-seedling competition.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515880" y="0"/>
            <a:ext cx="84672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22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3"/>
          <p:cNvSpPr/>
          <p:nvPr/>
        </p:nvSpPr>
        <p:spPr>
          <a:xfrm>
            <a:off x="515879" y="1535508"/>
            <a:ext cx="4390740" cy="4561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Seedling transplant experiments 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Mortality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Correlation </a:t>
            </a:r>
            <a:r>
              <a:rPr lang="en-GB" sz="2100" dirty="0">
                <a:solidFill>
                  <a:prstClr val="black"/>
                </a:solidFill>
              </a:rPr>
              <a:t>≠ Causation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dirty="0">
              <a:solidFill>
                <a:prstClr val="black"/>
              </a:solidFill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dirty="0">
              <a:solidFill>
                <a:prstClr val="black"/>
              </a:solidFill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Adult trees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Adult trees react differently</a:t>
            </a:r>
            <a:b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GB" sz="1500" spc="-1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Larcher</a:t>
            </a: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 2003)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Rare species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Rare species react differently</a:t>
            </a:r>
            <a:r>
              <a: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GB" sz="135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(Lyons et al. 2005, </a:t>
            </a:r>
            <a:r>
              <a:rPr lang="en-GB" sz="1350" spc="-1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Mouillot</a:t>
            </a:r>
            <a:r>
              <a:rPr lang="en-GB" sz="135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 et al. 2013)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">
              <a:buClr>
                <a:srgbClr val="000000"/>
              </a:buClr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Picture 3"/>
          <p:cNvPicPr/>
          <p:nvPr/>
        </p:nvPicPr>
        <p:blipFill>
          <a:blip r:embed="rId2">
            <a:lum bright="6000"/>
          </a:blip>
          <a:stretch/>
        </p:blipFill>
        <p:spPr>
          <a:xfrm>
            <a:off x="6005535" y="1244693"/>
            <a:ext cx="3367065" cy="5050945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515880" y="0"/>
            <a:ext cx="84672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Studies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503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 1"/>
          <p:cNvSpPr/>
          <p:nvPr/>
        </p:nvSpPr>
        <p:spPr>
          <a:xfrm>
            <a:off x="5454360" y="6010920"/>
            <a:ext cx="1661760" cy="36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89" name="Line 2"/>
          <p:cNvSpPr/>
          <p:nvPr/>
        </p:nvSpPr>
        <p:spPr>
          <a:xfrm flipV="1">
            <a:off x="7124400" y="5723280"/>
            <a:ext cx="360" cy="61848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0" name="Line 3"/>
          <p:cNvSpPr/>
          <p:nvPr/>
        </p:nvSpPr>
        <p:spPr>
          <a:xfrm>
            <a:off x="7116120" y="5723280"/>
            <a:ext cx="1662120" cy="36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1" name="Line 4"/>
          <p:cNvSpPr/>
          <p:nvPr/>
        </p:nvSpPr>
        <p:spPr>
          <a:xfrm>
            <a:off x="7124400" y="6341760"/>
            <a:ext cx="1662120" cy="36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2" name="Line 5"/>
          <p:cNvSpPr/>
          <p:nvPr/>
        </p:nvSpPr>
        <p:spPr>
          <a:xfrm>
            <a:off x="5204160" y="2228760"/>
            <a:ext cx="2743200" cy="36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3" name="Line 6"/>
          <p:cNvSpPr/>
          <p:nvPr/>
        </p:nvSpPr>
        <p:spPr>
          <a:xfrm>
            <a:off x="5061600" y="3445560"/>
            <a:ext cx="2885760" cy="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4" name="Line 7"/>
          <p:cNvSpPr/>
          <p:nvPr/>
        </p:nvSpPr>
        <p:spPr>
          <a:xfrm>
            <a:off x="5202360" y="4615920"/>
            <a:ext cx="2949840" cy="36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5" name="Line 8"/>
          <p:cNvSpPr/>
          <p:nvPr/>
        </p:nvSpPr>
        <p:spPr>
          <a:xfrm>
            <a:off x="2250360" y="3961080"/>
            <a:ext cx="360" cy="156060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6" name="Line 9"/>
          <p:cNvSpPr/>
          <p:nvPr/>
        </p:nvSpPr>
        <p:spPr>
          <a:xfrm>
            <a:off x="3984840" y="5998680"/>
            <a:ext cx="312120" cy="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7" name="Line 10"/>
          <p:cNvSpPr/>
          <p:nvPr/>
        </p:nvSpPr>
        <p:spPr>
          <a:xfrm>
            <a:off x="2250360" y="2152080"/>
            <a:ext cx="360" cy="855000"/>
          </a:xfrm>
          <a:prstGeom prst="line">
            <a:avLst/>
          </a:prstGeom>
          <a:ln w="381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8" name="Line 11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2"/>
          <p:cNvSpPr/>
          <p:nvPr/>
        </p:nvSpPr>
        <p:spPr>
          <a:xfrm>
            <a:off x="515880" y="0"/>
            <a:ext cx="111596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Climate change &amp; range shifts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13"/>
          <p:cNvSpPr/>
          <p:nvPr/>
        </p:nvSpPr>
        <p:spPr>
          <a:xfrm>
            <a:off x="1035000" y="1198080"/>
            <a:ext cx="2430720" cy="94356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4"/>
          <p:cNvSpPr/>
          <p:nvPr/>
        </p:nvSpPr>
        <p:spPr>
          <a:xfrm>
            <a:off x="1035000" y="3007440"/>
            <a:ext cx="2430720" cy="943560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Acclimation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15"/>
          <p:cNvSpPr/>
          <p:nvPr/>
        </p:nvSpPr>
        <p:spPr>
          <a:xfrm>
            <a:off x="515880" y="5521680"/>
            <a:ext cx="3468600" cy="943560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Spatially dependent mortality/recruitment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Line 16"/>
          <p:cNvSpPr/>
          <p:nvPr/>
        </p:nvSpPr>
        <p:spPr>
          <a:xfrm flipV="1">
            <a:off x="5204160" y="2223000"/>
            <a:ext cx="360" cy="240732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04" name="CustomShape 17"/>
          <p:cNvSpPr/>
          <p:nvPr/>
        </p:nvSpPr>
        <p:spPr>
          <a:xfrm rot="2700000">
            <a:off x="1756800" y="4150800"/>
            <a:ext cx="986760" cy="986760"/>
          </a:xfrm>
          <a:prstGeom prst="plus">
            <a:avLst>
              <a:gd name="adj" fmla="val 39808"/>
            </a:avLst>
          </a:prstGeom>
          <a:solidFill>
            <a:srgbClr val="FF0000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18"/>
          <p:cNvSpPr/>
          <p:nvPr/>
        </p:nvSpPr>
        <p:spPr>
          <a:xfrm>
            <a:off x="3465720" y="3445560"/>
            <a:ext cx="1662120" cy="36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106" name="Picture 76"/>
          <p:cNvPicPr/>
          <p:nvPr/>
        </p:nvPicPr>
        <p:blipFill>
          <a:blip r:embed="rId3"/>
          <a:stretch/>
        </p:blipFill>
        <p:spPr>
          <a:xfrm>
            <a:off x="3770640" y="2972160"/>
            <a:ext cx="980640" cy="908640"/>
          </a:xfrm>
          <a:prstGeom prst="rect">
            <a:avLst/>
          </a:prstGeom>
          <a:ln>
            <a:noFill/>
          </a:ln>
        </p:spPr>
      </p:pic>
      <p:pic>
        <p:nvPicPr>
          <p:cNvPr id="107" name="Picture 92"/>
          <p:cNvPicPr/>
          <p:nvPr/>
        </p:nvPicPr>
        <p:blipFill>
          <a:blip r:embed="rId4"/>
          <a:stretch/>
        </p:blipFill>
        <p:spPr>
          <a:xfrm>
            <a:off x="9980640" y="1472400"/>
            <a:ext cx="1350000" cy="1300320"/>
          </a:xfrm>
          <a:prstGeom prst="rect">
            <a:avLst/>
          </a:prstGeom>
          <a:ln>
            <a:noFill/>
          </a:ln>
        </p:spPr>
      </p:pic>
      <p:sp>
        <p:nvSpPr>
          <p:cNvPr id="108" name="CustomShape 19"/>
          <p:cNvSpPr/>
          <p:nvPr/>
        </p:nvSpPr>
        <p:spPr>
          <a:xfrm>
            <a:off x="4296960" y="5737320"/>
            <a:ext cx="1987920" cy="51696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Range shifts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0"/>
          <p:cNvSpPr/>
          <p:nvPr/>
        </p:nvSpPr>
        <p:spPr>
          <a:xfrm>
            <a:off x="7816680" y="4354920"/>
            <a:ext cx="1987920" cy="51696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Physiology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1"/>
          <p:cNvSpPr/>
          <p:nvPr/>
        </p:nvSpPr>
        <p:spPr>
          <a:xfrm>
            <a:off x="7816680" y="1975680"/>
            <a:ext cx="1987920" cy="51696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Morphology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2"/>
          <p:cNvSpPr/>
          <p:nvPr/>
        </p:nvSpPr>
        <p:spPr>
          <a:xfrm>
            <a:off x="7816680" y="3179520"/>
            <a:ext cx="1987920" cy="51696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Phenology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Picture 89"/>
          <p:cNvPicPr/>
          <p:nvPr/>
        </p:nvPicPr>
        <p:blipFill>
          <a:blip r:embed="rId5"/>
          <a:srcRect b="6985"/>
          <a:stretch/>
        </p:blipFill>
        <p:spPr>
          <a:xfrm>
            <a:off x="9979200" y="4093920"/>
            <a:ext cx="1363320" cy="1335960"/>
          </a:xfrm>
          <a:prstGeom prst="rect">
            <a:avLst/>
          </a:prstGeom>
          <a:ln>
            <a:noFill/>
          </a:ln>
        </p:spPr>
      </p:pic>
      <p:pic>
        <p:nvPicPr>
          <p:cNvPr id="113" name="Picture 93"/>
          <p:cNvPicPr/>
          <p:nvPr/>
        </p:nvPicPr>
        <p:blipFill>
          <a:blip r:embed="rId6"/>
          <a:stretch/>
        </p:blipFill>
        <p:spPr>
          <a:xfrm>
            <a:off x="9980640" y="2783880"/>
            <a:ext cx="1342080" cy="1299240"/>
          </a:xfrm>
          <a:prstGeom prst="rect">
            <a:avLst/>
          </a:prstGeom>
          <a:ln>
            <a:noFill/>
          </a:ln>
        </p:spPr>
      </p:pic>
      <p:pic>
        <p:nvPicPr>
          <p:cNvPr id="114" name="Picture 98"/>
          <p:cNvPicPr/>
          <p:nvPr/>
        </p:nvPicPr>
        <p:blipFill>
          <a:blip r:embed="rId7"/>
          <a:srcRect r="15768" b="26091"/>
          <a:stretch/>
        </p:blipFill>
        <p:spPr>
          <a:xfrm>
            <a:off x="9999360" y="5409720"/>
            <a:ext cx="1343520" cy="1299240"/>
          </a:xfrm>
          <a:prstGeom prst="rect">
            <a:avLst/>
          </a:prstGeom>
          <a:ln>
            <a:noFill/>
          </a:ln>
        </p:spPr>
      </p:pic>
      <p:sp>
        <p:nvSpPr>
          <p:cNvPr id="115" name="CustomShape 23"/>
          <p:cNvSpPr/>
          <p:nvPr/>
        </p:nvSpPr>
        <p:spPr>
          <a:xfrm>
            <a:off x="7816680" y="5419080"/>
            <a:ext cx="1987920" cy="516960"/>
          </a:xfrm>
          <a:prstGeom prst="rect">
            <a:avLst/>
          </a:prstGeom>
          <a:solidFill>
            <a:srgbClr val="8C286B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4"/>
          <p:cNvSpPr/>
          <p:nvPr/>
        </p:nvSpPr>
        <p:spPr>
          <a:xfrm>
            <a:off x="7816680" y="6080400"/>
            <a:ext cx="1987920" cy="516960"/>
          </a:xfrm>
          <a:prstGeom prst="rect">
            <a:avLst/>
          </a:prstGeom>
          <a:solidFill>
            <a:srgbClr val="8C286B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Latitude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5"/>
          <p:cNvSpPr/>
          <p:nvPr/>
        </p:nvSpPr>
        <p:spPr>
          <a:xfrm>
            <a:off x="5454360" y="2184120"/>
            <a:ext cx="24616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Guerin </a:t>
            </a:r>
            <a:r>
              <a:rPr lang="en-GB" sz="2000" b="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6"/>
          <p:cNvSpPr/>
          <p:nvPr/>
        </p:nvSpPr>
        <p:spPr>
          <a:xfrm>
            <a:off x="5227920" y="3402000"/>
            <a:ext cx="2495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Richardson </a:t>
            </a:r>
            <a:r>
              <a:rPr lang="en-GB" sz="2000" b="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7"/>
          <p:cNvSpPr/>
          <p:nvPr/>
        </p:nvSpPr>
        <p:spPr>
          <a:xfrm>
            <a:off x="5207400" y="4587120"/>
            <a:ext cx="2625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Hoffmann &amp; Śgro</a:t>
            </a:r>
            <a:r>
              <a:rPr lang="en-GB" sz="2000" b="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8"/>
          <p:cNvSpPr/>
          <p:nvPr/>
        </p:nvSpPr>
        <p:spPr>
          <a:xfrm>
            <a:off x="4296960" y="6267960"/>
            <a:ext cx="24616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Chen </a:t>
            </a:r>
            <a:r>
              <a:rPr lang="en-GB" sz="2000" b="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2011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515880" y="0"/>
            <a:ext cx="112327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"/>
          <p:cNvSpPr/>
          <p:nvPr/>
        </p:nvSpPr>
        <p:spPr>
          <a:xfrm>
            <a:off x="515880" y="965160"/>
            <a:ext cx="11523240" cy="547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Barton K. (2015). MuMIn: Multi-Model Inference. http://CRAN.R-project.org/package=MuMIn.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Chen I.-C., Hill J. K., Ohlemuller R., Roy D. B., &amp; Thomas C. D. (2011). Rapid range shifts of species associated with high levels of climate 	warming.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Science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333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6045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), 1024–1026.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Feeley K. J., Silman M. R., Bush M. B., Farfan W., Cabrera K. G., Malhi Y., … Saatchi S. (2011). Upslope migration of Andean trees.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Journal of 	Biogeography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38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783–791.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Guerin G. R., Wen H., &amp; Lowe a. J. (2012). Leaf morphology shift linked to climate change.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Biology Letters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), 882–886.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Hegyi F. (1974). A simulation model for managing jack-pine stands. In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Growth models for tree and stand simulation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(pp. 74–90).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Hoffmann A., &amp; Sgrò C. (2011). Climate change and evolutionary adaptation.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Nature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470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7335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), 479–485.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Larcher W. (2003).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Physiological Plant Ecology: Ecophysiology and Stress Physiology of Functional Groups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(4th ed.). Berlin: Springer-Verlag.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Mouillot D., Bellwood D. R., Baraloto C., Chave J., Galzin R., Harmelin-Vivien M., … Thuiller W. (2013). Rare Species Support Vulnerable 	Functions in High-Diversity Ecosystems.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PLoS Biology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Nottingham A. T., Turner B. L., Whitaker J., Ostle N., McNamara N. P., Bardgett R. D., … Meir P. (2015). Soil microbial nutrient constraints 	along a tropical forest elevation gradient: a belowground test of a biogeochemical paradigm.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Biogeosciences Discussions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	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), 6489–6523.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 R. G., &amp; Dawson T. P. (2003). Predicting the impacts of climate change on the distribution of speces: are bioclimate envelope 	models useful?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Global Ecology and Biogeography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361–371.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Whitaker J., Ostle N., Nottingham A. T., Ccahuana A., Salinas N., Bardgett R. D., … McNamara N. P. (2014). Microbial community 	composition explains soil respiration responses to changing carbon inputs along an Andes-to-Amazon elevation gradient. 	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Journal of Ecology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102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), 1058–1071.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515880" y="6417720"/>
            <a:ext cx="10591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All photographs by John Godlee. All illustrations used under a Creative Commons BY-NC license.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515880" y="0"/>
            <a:ext cx="112327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Competition – Iterative Seedling Index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9" name="Picture 1"/>
          <p:cNvPicPr/>
          <p:nvPr/>
        </p:nvPicPr>
        <p:blipFill>
          <a:blip r:embed="rId2"/>
          <a:stretch/>
        </p:blipFill>
        <p:spPr>
          <a:xfrm>
            <a:off x="5539680" y="1635840"/>
            <a:ext cx="4172040" cy="3931560"/>
          </a:xfrm>
          <a:prstGeom prst="rect">
            <a:avLst/>
          </a:prstGeom>
          <a:ln>
            <a:noFill/>
          </a:ln>
        </p:spPr>
      </p:pic>
      <p:sp>
        <p:nvSpPr>
          <p:cNvPr id="420" name="CustomShape 3"/>
          <p:cNvSpPr/>
          <p:nvPr/>
        </p:nvSpPr>
        <p:spPr>
          <a:xfrm>
            <a:off x="1006560" y="1770840"/>
            <a:ext cx="29516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 Diameter of tree </a:t>
            </a:r>
            <a:r>
              <a:rPr lang="en-GB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 Distance between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tree</a:t>
            </a:r>
            <a:r>
              <a:rPr lang="en-GB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j </a:t>
            </a: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and seedling </a:t>
            </a:r>
            <a:r>
              <a:rPr lang="en-GB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537120" y="1770840"/>
            <a:ext cx="3890520" cy="3427920"/>
          </a:xfrm>
          <a:prstGeom prst="rect">
            <a:avLst/>
          </a:prstGeom>
          <a:blipFill>
            <a:blip r:embed="rId3"/>
            <a:stretch>
              <a:fillRect l="-2342" r="-1559" b="-5148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9777960" y="1890720"/>
            <a:ext cx="407880" cy="407880"/>
          </a:xfrm>
          <a:prstGeom prst="ellipse">
            <a:avLst/>
          </a:prstGeom>
          <a:solidFill>
            <a:srgbClr val="D6F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6"/>
          <p:cNvSpPr/>
          <p:nvPr/>
        </p:nvSpPr>
        <p:spPr>
          <a:xfrm>
            <a:off x="10233720" y="1679400"/>
            <a:ext cx="17380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Active competitor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7"/>
          <p:cNvSpPr/>
          <p:nvPr/>
        </p:nvSpPr>
        <p:spPr>
          <a:xfrm>
            <a:off x="9759600" y="2918160"/>
            <a:ext cx="426240" cy="426240"/>
          </a:xfrm>
          <a:prstGeom prst="ellipse">
            <a:avLst/>
          </a:prstGeom>
          <a:solidFill>
            <a:srgbClr val="FE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8"/>
          <p:cNvSpPr/>
          <p:nvPr/>
        </p:nvSpPr>
        <p:spPr>
          <a:xfrm>
            <a:off x="10233720" y="2715840"/>
            <a:ext cx="17380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Inactive competitor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9"/>
          <p:cNvSpPr/>
          <p:nvPr/>
        </p:nvSpPr>
        <p:spPr>
          <a:xfrm>
            <a:off x="0" y="6101280"/>
            <a:ext cx="246168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Adapted from: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Hegyi </a:t>
            </a:r>
            <a:r>
              <a:rPr lang="en-GB" sz="2000" b="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1974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10"/>
          <p:cNvSpPr/>
          <p:nvPr/>
        </p:nvSpPr>
        <p:spPr>
          <a:xfrm rot="2700000">
            <a:off x="9826200" y="4029840"/>
            <a:ext cx="320400" cy="32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11"/>
          <p:cNvSpPr/>
          <p:nvPr/>
        </p:nvSpPr>
        <p:spPr>
          <a:xfrm>
            <a:off x="10260720" y="3955680"/>
            <a:ext cx="1738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Seedling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12"/>
          <p:cNvSpPr/>
          <p:nvPr/>
        </p:nvSpPr>
        <p:spPr>
          <a:xfrm rot="6810600">
            <a:off x="7394400" y="4308840"/>
            <a:ext cx="1360800" cy="1574640"/>
          </a:xfrm>
          <a:prstGeom prst="arc">
            <a:avLst>
              <a:gd name="adj1" fmla="val 15634320"/>
              <a:gd name="adj2" fmla="val 564913"/>
            </a:avLst>
          </a:prstGeom>
          <a:noFill/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3"/>
          <p:cNvSpPr/>
          <p:nvPr/>
        </p:nvSpPr>
        <p:spPr>
          <a:xfrm>
            <a:off x="8012160" y="5784120"/>
            <a:ext cx="1377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30° zone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15880" y="0"/>
            <a:ext cx="113835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differ in their climate sensitivity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7" name="Picture 3"/>
          <p:cNvPicPr/>
          <p:nvPr/>
        </p:nvPicPr>
        <p:blipFill>
          <a:blip r:embed="rId2"/>
          <a:stretch/>
        </p:blipFill>
        <p:spPr>
          <a:xfrm>
            <a:off x="2156760" y="1053000"/>
            <a:ext cx="7878240" cy="555048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4051440" y="5568120"/>
            <a:ext cx="352080" cy="533160"/>
          </a:xfrm>
          <a:prstGeom prst="downArrow">
            <a:avLst>
              <a:gd name="adj1" fmla="val 29487"/>
              <a:gd name="adj2" fmla="val 47436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"/>
          <p:cNvSpPr/>
          <p:nvPr/>
        </p:nvSpPr>
        <p:spPr>
          <a:xfrm rot="10800000">
            <a:off x="7985160" y="2887560"/>
            <a:ext cx="352080" cy="533160"/>
          </a:xfrm>
          <a:prstGeom prst="downArrow">
            <a:avLst>
              <a:gd name="adj1" fmla="val 29487"/>
              <a:gd name="adj2" fmla="val 47436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"/>
          <p:cNvSpPr/>
          <p:nvPr/>
        </p:nvSpPr>
        <p:spPr>
          <a:xfrm>
            <a:off x="0" y="6101280"/>
            <a:ext cx="246168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from: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Feeley </a:t>
            </a:r>
            <a:r>
              <a:rPr lang="en-GB" sz="2000" b="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2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 species differ in their sensitivity to variation in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elevationally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dependent environmental variables</a:t>
            </a:r>
            <a:endParaRPr lang="en-GB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71640" lvl="1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lang="en-GB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Should each species be treated separately in future models?</a:t>
            </a:r>
            <a:endParaRPr lang="en-GB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0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515880" y="0"/>
            <a:ext cx="132948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Statistical analysis – species sensitivity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9" name="Picture 15"/>
          <p:cNvPicPr/>
          <p:nvPr/>
        </p:nvPicPr>
        <p:blipFill>
          <a:blip r:embed="rId2"/>
          <a:stretch/>
        </p:blipFill>
        <p:spPr>
          <a:xfrm>
            <a:off x="3830760" y="1736640"/>
            <a:ext cx="1258200" cy="1780560"/>
          </a:xfrm>
          <a:prstGeom prst="rect">
            <a:avLst/>
          </a:prstGeom>
          <a:ln>
            <a:noFill/>
          </a:ln>
        </p:spPr>
      </p:pic>
      <p:sp>
        <p:nvSpPr>
          <p:cNvPr id="340" name="CustomShape 3"/>
          <p:cNvSpPr/>
          <p:nvPr/>
        </p:nvSpPr>
        <p:spPr>
          <a:xfrm>
            <a:off x="5237280" y="2366640"/>
            <a:ext cx="4899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 (Plot) + (Elevation|Species)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6242400" y="114408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5"/>
          <p:cNvSpPr/>
          <p:nvPr/>
        </p:nvSpPr>
        <p:spPr>
          <a:xfrm rot="5400000">
            <a:off x="7636320" y="-463320"/>
            <a:ext cx="428400" cy="447840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3" name="Picture 16"/>
          <p:cNvPicPr/>
          <p:nvPr/>
        </p:nvPicPr>
        <p:blipFill>
          <a:blip r:embed="rId3"/>
          <a:stretch/>
        </p:blipFill>
        <p:spPr>
          <a:xfrm>
            <a:off x="1416240" y="1997640"/>
            <a:ext cx="1400760" cy="1475280"/>
          </a:xfrm>
          <a:prstGeom prst="rect">
            <a:avLst/>
          </a:prstGeom>
          <a:ln>
            <a:noFill/>
          </a:ln>
        </p:spPr>
      </p:pic>
      <p:sp>
        <p:nvSpPr>
          <p:cNvPr id="344" name="CustomShape 6"/>
          <p:cNvSpPr/>
          <p:nvPr/>
        </p:nvSpPr>
        <p:spPr>
          <a:xfrm>
            <a:off x="2937240" y="2119320"/>
            <a:ext cx="11595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6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Line 7"/>
          <p:cNvSpPr/>
          <p:nvPr/>
        </p:nvSpPr>
        <p:spPr>
          <a:xfrm flipV="1">
            <a:off x="7770240" y="5393160"/>
            <a:ext cx="2035800" cy="545040"/>
          </a:xfrm>
          <a:prstGeom prst="line">
            <a:avLst/>
          </a:prstGeom>
          <a:ln w="3816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8"/>
          <p:cNvSpPr/>
          <p:nvPr/>
        </p:nvSpPr>
        <p:spPr>
          <a:xfrm flipV="1">
            <a:off x="8664120" y="3038760"/>
            <a:ext cx="360" cy="127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tx1"/>
            </a:solidFill>
            <a:custDash>
              <a:ds d="400000" sp="300000"/>
            </a:custDash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Line 9"/>
          <p:cNvSpPr/>
          <p:nvPr/>
        </p:nvSpPr>
        <p:spPr>
          <a:xfrm flipV="1">
            <a:off x="7770240" y="4425840"/>
            <a:ext cx="1614960" cy="135432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Line 10"/>
          <p:cNvSpPr/>
          <p:nvPr/>
        </p:nvSpPr>
        <p:spPr>
          <a:xfrm>
            <a:off x="7770240" y="4730400"/>
            <a:ext cx="1787040" cy="111744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Line 11"/>
          <p:cNvSpPr/>
          <p:nvPr/>
        </p:nvSpPr>
        <p:spPr>
          <a:xfrm>
            <a:off x="7770240" y="5449680"/>
            <a:ext cx="2107440" cy="72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Line 12"/>
          <p:cNvSpPr/>
          <p:nvPr/>
        </p:nvSpPr>
        <p:spPr>
          <a:xfrm>
            <a:off x="7464240" y="3867120"/>
            <a:ext cx="360" cy="239940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Line 13"/>
          <p:cNvSpPr/>
          <p:nvPr/>
        </p:nvSpPr>
        <p:spPr>
          <a:xfrm>
            <a:off x="7464240" y="6266520"/>
            <a:ext cx="2399040" cy="36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14"/>
          <p:cNvSpPr/>
          <p:nvPr/>
        </p:nvSpPr>
        <p:spPr>
          <a:xfrm rot="5400000">
            <a:off x="4234320" y="1123920"/>
            <a:ext cx="428400" cy="130392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5"/>
          <p:cNvSpPr/>
          <p:nvPr/>
        </p:nvSpPr>
        <p:spPr>
          <a:xfrm>
            <a:off x="2851560" y="109548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16"/>
          <p:cNvSpPr/>
          <p:nvPr/>
        </p:nvSpPr>
        <p:spPr>
          <a:xfrm rot="5400000">
            <a:off x="1887120" y="1130760"/>
            <a:ext cx="428400" cy="130392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7"/>
          <p:cNvSpPr/>
          <p:nvPr/>
        </p:nvSpPr>
        <p:spPr>
          <a:xfrm>
            <a:off x="531000" y="1095480"/>
            <a:ext cx="321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515880" y="0"/>
            <a:ext cx="84672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Species sensitivity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Picture 7"/>
          <p:cNvPicPr/>
          <p:nvPr/>
        </p:nvPicPr>
        <p:blipFill>
          <a:blip r:embed="rId2"/>
          <a:stretch/>
        </p:blipFill>
        <p:spPr>
          <a:xfrm rot="9547200">
            <a:off x="315000" y="1848600"/>
            <a:ext cx="931680" cy="529200"/>
          </a:xfrm>
          <a:prstGeom prst="rect">
            <a:avLst/>
          </a:prstGeom>
          <a:ln>
            <a:noFill/>
          </a:ln>
        </p:spPr>
      </p:pic>
      <p:sp>
        <p:nvSpPr>
          <p:cNvPr id="399" name="CustomShape 3"/>
          <p:cNvSpPr/>
          <p:nvPr/>
        </p:nvSpPr>
        <p:spPr>
          <a:xfrm>
            <a:off x="1261440" y="1759320"/>
            <a:ext cx="231192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Regression ± 95% Confidence Interval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Picture 9"/>
          <p:cNvPicPr/>
          <p:nvPr/>
        </p:nvPicPr>
        <p:blipFill>
          <a:blip r:embed="rId3"/>
          <a:stretch/>
        </p:blipFill>
        <p:spPr>
          <a:xfrm>
            <a:off x="496800" y="3075480"/>
            <a:ext cx="604440" cy="682920"/>
          </a:xfrm>
          <a:prstGeom prst="rect">
            <a:avLst/>
          </a:prstGeom>
          <a:ln>
            <a:noFill/>
          </a:ln>
        </p:spPr>
      </p:pic>
      <p:sp>
        <p:nvSpPr>
          <p:cNvPr id="401" name="CustomShape 4"/>
          <p:cNvSpPr/>
          <p:nvPr/>
        </p:nvSpPr>
        <p:spPr>
          <a:xfrm>
            <a:off x="1261440" y="3217320"/>
            <a:ext cx="2311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Slope ± 1 S.E.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2" name="Picture 1"/>
          <p:cNvPicPr/>
          <p:nvPr/>
        </p:nvPicPr>
        <p:blipFill>
          <a:blip r:embed="rId4"/>
          <a:stretch/>
        </p:blipFill>
        <p:spPr>
          <a:xfrm>
            <a:off x="3573720" y="1437480"/>
            <a:ext cx="8458200" cy="491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15880" y="0"/>
            <a:ext cx="1079928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Bioclimatic envelope models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"/>
          <p:cNvSpPr/>
          <p:nvPr/>
        </p:nvSpPr>
        <p:spPr>
          <a:xfrm>
            <a:off x="2155680" y="3481560"/>
            <a:ext cx="4289400" cy="90072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1"/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 flipH="1">
            <a:off x="4373280" y="1516680"/>
            <a:ext cx="2520" cy="214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"/>
          <p:cNvSpPr/>
          <p:nvPr/>
        </p:nvSpPr>
        <p:spPr>
          <a:xfrm flipH="1">
            <a:off x="3948120" y="1516680"/>
            <a:ext cx="2520" cy="214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6"/>
          <p:cNvSpPr/>
          <p:nvPr/>
        </p:nvSpPr>
        <p:spPr>
          <a:xfrm flipH="1">
            <a:off x="3489120" y="1551240"/>
            <a:ext cx="2520" cy="214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7"/>
          <p:cNvSpPr/>
          <p:nvPr/>
        </p:nvSpPr>
        <p:spPr>
          <a:xfrm flipH="1">
            <a:off x="4125240" y="2002680"/>
            <a:ext cx="2520" cy="214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8"/>
          <p:cNvSpPr/>
          <p:nvPr/>
        </p:nvSpPr>
        <p:spPr>
          <a:xfrm flipH="1">
            <a:off x="3570120" y="1947240"/>
            <a:ext cx="2520" cy="214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9"/>
          <p:cNvSpPr/>
          <p:nvPr/>
        </p:nvSpPr>
        <p:spPr>
          <a:xfrm flipH="1">
            <a:off x="3160800" y="1947240"/>
            <a:ext cx="2520" cy="214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10"/>
          <p:cNvSpPr/>
          <p:nvPr/>
        </p:nvSpPr>
        <p:spPr>
          <a:xfrm>
            <a:off x="2155680" y="1270440"/>
            <a:ext cx="4289400" cy="90072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3"/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1"/>
          <p:cNvSpPr/>
          <p:nvPr/>
        </p:nvSpPr>
        <p:spPr>
          <a:xfrm>
            <a:off x="3090600" y="1846080"/>
            <a:ext cx="123480" cy="1234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12"/>
          <p:cNvSpPr/>
          <p:nvPr/>
        </p:nvSpPr>
        <p:spPr>
          <a:xfrm>
            <a:off x="3433320" y="1486080"/>
            <a:ext cx="123480" cy="1234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3"/>
          <p:cNvSpPr/>
          <p:nvPr/>
        </p:nvSpPr>
        <p:spPr>
          <a:xfrm>
            <a:off x="3512160" y="1856880"/>
            <a:ext cx="123480" cy="1234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14"/>
          <p:cNvSpPr/>
          <p:nvPr/>
        </p:nvSpPr>
        <p:spPr>
          <a:xfrm>
            <a:off x="2155680" y="2371320"/>
            <a:ext cx="4289400" cy="90072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5"/>
          <p:cNvSpPr/>
          <p:nvPr/>
        </p:nvSpPr>
        <p:spPr>
          <a:xfrm>
            <a:off x="4302720" y="1424160"/>
            <a:ext cx="123480" cy="1234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6"/>
          <p:cNvSpPr/>
          <p:nvPr/>
        </p:nvSpPr>
        <p:spPr>
          <a:xfrm>
            <a:off x="4064040" y="1918800"/>
            <a:ext cx="123480" cy="1234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/>
          <p:cNvGrpSpPr/>
          <p:nvPr/>
        </p:nvGrpSpPr>
        <p:grpSpPr>
          <a:xfrm>
            <a:off x="2871000" y="2368080"/>
            <a:ext cx="2709360" cy="909000"/>
            <a:chOff x="2871000" y="2368080"/>
            <a:chExt cx="2709360" cy="909000"/>
          </a:xfrm>
        </p:grpSpPr>
        <p:sp>
          <p:nvSpPr>
            <p:cNvPr id="137" name="CustomShape 17"/>
            <p:cNvSpPr/>
            <p:nvPr/>
          </p:nvSpPr>
          <p:spPr>
            <a:xfrm>
              <a:off x="2997000" y="2414160"/>
              <a:ext cx="1739520" cy="825480"/>
            </a:xfrm>
            <a:custGeom>
              <a:avLst/>
              <a:gdLst/>
              <a:ahLst/>
              <a:cxnLst/>
              <a:rect l="l" t="t" r="r" b="b"/>
              <a:pathLst>
                <a:path w="1961657" h="931207">
                  <a:moveTo>
                    <a:pt x="1913976" y="111218"/>
                  </a:moveTo>
                  <a:cubicBezTo>
                    <a:pt x="1728768" y="30785"/>
                    <a:pt x="1537209" y="10676"/>
                    <a:pt x="1301201" y="3268"/>
                  </a:cubicBezTo>
                  <a:cubicBezTo>
                    <a:pt x="1037676" y="-10490"/>
                    <a:pt x="793201" y="20201"/>
                    <a:pt x="539201" y="76293"/>
                  </a:cubicBezTo>
                  <a:cubicBezTo>
                    <a:pt x="315893" y="200118"/>
                    <a:pt x="200534" y="431893"/>
                    <a:pt x="31201" y="609693"/>
                  </a:cubicBezTo>
                  <a:cubicBezTo>
                    <a:pt x="-19599" y="703885"/>
                    <a:pt x="-19599" y="798076"/>
                    <a:pt x="116926" y="882743"/>
                  </a:cubicBezTo>
                  <a:cubicBezTo>
                    <a:pt x="170901" y="925605"/>
                    <a:pt x="130684" y="933014"/>
                    <a:pt x="259801" y="924018"/>
                  </a:cubicBezTo>
                  <a:cubicBezTo>
                    <a:pt x="388918" y="915022"/>
                    <a:pt x="779972" y="867397"/>
                    <a:pt x="891626" y="828768"/>
                  </a:cubicBezTo>
                  <a:cubicBezTo>
                    <a:pt x="1015451" y="786435"/>
                    <a:pt x="932901" y="680601"/>
                    <a:pt x="1024976" y="635093"/>
                  </a:cubicBezTo>
                  <a:cubicBezTo>
                    <a:pt x="1080009" y="584293"/>
                    <a:pt x="1122343" y="606518"/>
                    <a:pt x="1171026" y="635093"/>
                  </a:cubicBezTo>
                  <a:cubicBezTo>
                    <a:pt x="1251459" y="712351"/>
                    <a:pt x="1227118" y="827710"/>
                    <a:pt x="1317076" y="895443"/>
                  </a:cubicBezTo>
                  <a:cubicBezTo>
                    <a:pt x="1391159" y="949418"/>
                    <a:pt x="1487468" y="933543"/>
                    <a:pt x="1577426" y="904968"/>
                  </a:cubicBezTo>
                  <a:cubicBezTo>
                    <a:pt x="1650451" y="872160"/>
                    <a:pt x="1659976" y="817126"/>
                    <a:pt x="1596476" y="739868"/>
                  </a:cubicBezTo>
                  <a:cubicBezTo>
                    <a:pt x="1582718" y="655201"/>
                    <a:pt x="1353059" y="649910"/>
                    <a:pt x="1355176" y="533493"/>
                  </a:cubicBezTo>
                  <a:cubicBezTo>
                    <a:pt x="1439843" y="463643"/>
                    <a:pt x="1267334" y="387443"/>
                    <a:pt x="1418676" y="323943"/>
                  </a:cubicBezTo>
                  <a:cubicBezTo>
                    <a:pt x="1548851" y="286901"/>
                    <a:pt x="1682201" y="443535"/>
                    <a:pt x="1828251" y="384268"/>
                  </a:cubicBezTo>
                  <a:cubicBezTo>
                    <a:pt x="1933026" y="309126"/>
                    <a:pt x="2018751" y="176835"/>
                    <a:pt x="1913976" y="111218"/>
                  </a:cubicBezTo>
                  <a:close/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18"/>
            <p:cNvSpPr/>
            <p:nvPr/>
          </p:nvSpPr>
          <p:spPr>
            <a:xfrm>
              <a:off x="4249080" y="2372040"/>
              <a:ext cx="621000" cy="897480"/>
            </a:xfrm>
            <a:custGeom>
              <a:avLst/>
              <a:gdLst/>
              <a:ahLst/>
              <a:cxnLst/>
              <a:rect l="l" t="t" r="r" b="b"/>
              <a:pathLst>
                <a:path w="700441" h="1012054">
                  <a:moveTo>
                    <a:pt x="215055" y="1012054"/>
                  </a:moveTo>
                  <a:cubicBezTo>
                    <a:pt x="259443" y="961747"/>
                    <a:pt x="365976" y="946952"/>
                    <a:pt x="348220" y="861134"/>
                  </a:cubicBezTo>
                  <a:cubicBezTo>
                    <a:pt x="361537" y="769398"/>
                    <a:pt x="117402" y="717611"/>
                    <a:pt x="28624" y="616998"/>
                  </a:cubicBezTo>
                  <a:cubicBezTo>
                    <a:pt x="-30560" y="557813"/>
                    <a:pt x="3471" y="463119"/>
                    <a:pt x="117401" y="448322"/>
                  </a:cubicBezTo>
                  <a:cubicBezTo>
                    <a:pt x="265363" y="460159"/>
                    <a:pt x="368935" y="591845"/>
                    <a:pt x="494702" y="537099"/>
                  </a:cubicBezTo>
                  <a:cubicBezTo>
                    <a:pt x="632305" y="433527"/>
                    <a:pt x="725521" y="325514"/>
                    <a:pt x="694449" y="173114"/>
                  </a:cubicBezTo>
                  <a:cubicBezTo>
                    <a:pt x="664857" y="71020"/>
                    <a:pt x="528733" y="57705"/>
                    <a:pt x="445875" y="0"/>
                  </a:cubicBezTo>
                  <a:lnTo>
                    <a:pt x="441436" y="4439"/>
                  </a:ln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CustomShape 19"/>
            <p:cNvSpPr/>
            <p:nvPr/>
          </p:nvSpPr>
          <p:spPr>
            <a:xfrm>
              <a:off x="2871000" y="2368080"/>
              <a:ext cx="741600" cy="897480"/>
            </a:xfrm>
            <a:custGeom>
              <a:avLst/>
              <a:gdLst/>
              <a:ahLst/>
              <a:cxnLst/>
              <a:rect l="l" t="t" r="r" b="b"/>
              <a:pathLst>
                <a:path w="836316" h="1012054">
                  <a:moveTo>
                    <a:pt x="161613" y="1012054"/>
                  </a:moveTo>
                  <a:cubicBezTo>
                    <a:pt x="111306" y="954349"/>
                    <a:pt x="118348" y="922134"/>
                    <a:pt x="10692" y="838940"/>
                  </a:cubicBezTo>
                  <a:cubicBezTo>
                    <a:pt x="-9559" y="753921"/>
                    <a:pt x="-4319" y="700764"/>
                    <a:pt x="55081" y="612559"/>
                  </a:cubicBezTo>
                  <a:cubicBezTo>
                    <a:pt x="199046" y="522411"/>
                    <a:pt x="215570" y="381285"/>
                    <a:pt x="318117" y="249719"/>
                  </a:cubicBezTo>
                  <a:cubicBezTo>
                    <a:pt x="378219" y="148543"/>
                    <a:pt x="460622" y="107904"/>
                    <a:pt x="609935" y="57705"/>
                  </a:cubicBezTo>
                  <a:cubicBezTo>
                    <a:pt x="675837" y="28912"/>
                    <a:pt x="760856" y="19235"/>
                    <a:pt x="836316" y="0"/>
                  </a:cubicBezTo>
                  <a:lnTo>
                    <a:pt x="836316" y="0"/>
                  </a:ln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CustomShape 20"/>
            <p:cNvSpPr/>
            <p:nvPr/>
          </p:nvSpPr>
          <p:spPr>
            <a:xfrm>
              <a:off x="4281840" y="2374560"/>
              <a:ext cx="765360" cy="891720"/>
            </a:xfrm>
            <a:custGeom>
              <a:avLst/>
              <a:gdLst/>
              <a:ahLst/>
              <a:cxnLst/>
              <a:rect l="l" t="t" r="r" b="b"/>
              <a:pathLst>
                <a:path w="863067" h="1005840">
                  <a:moveTo>
                    <a:pt x="378770" y="1005840"/>
                  </a:moveTo>
                  <a:cubicBezTo>
                    <a:pt x="346145" y="939906"/>
                    <a:pt x="610818" y="929304"/>
                    <a:pt x="43318" y="632460"/>
                  </a:cubicBezTo>
                  <a:cubicBezTo>
                    <a:pt x="-307" y="573741"/>
                    <a:pt x="-23208" y="586323"/>
                    <a:pt x="34471" y="526527"/>
                  </a:cubicBezTo>
                  <a:cubicBezTo>
                    <a:pt x="125141" y="446835"/>
                    <a:pt x="111221" y="473815"/>
                    <a:pt x="186192" y="499110"/>
                  </a:cubicBezTo>
                  <a:cubicBezTo>
                    <a:pt x="448488" y="730780"/>
                    <a:pt x="842821" y="423342"/>
                    <a:pt x="852596" y="290945"/>
                  </a:cubicBezTo>
                  <a:cubicBezTo>
                    <a:pt x="897375" y="80036"/>
                    <a:pt x="786094" y="96982"/>
                    <a:pt x="752843" y="0"/>
                  </a:cubicBez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21"/>
            <p:cNvSpPr/>
            <p:nvPr/>
          </p:nvSpPr>
          <p:spPr>
            <a:xfrm>
              <a:off x="4755960" y="2373840"/>
              <a:ext cx="466560" cy="899640"/>
            </a:xfrm>
            <a:custGeom>
              <a:avLst/>
              <a:gdLst/>
              <a:ahLst/>
              <a:cxnLst/>
              <a:rect l="l" t="t" r="r" b="b"/>
              <a:pathLst>
                <a:path w="526456" h="1014714">
                  <a:moveTo>
                    <a:pt x="0" y="1014714"/>
                  </a:moveTo>
                  <a:cubicBezTo>
                    <a:pt x="34724" y="888679"/>
                    <a:pt x="-63230" y="794916"/>
                    <a:pt x="104172" y="636608"/>
                  </a:cubicBezTo>
                  <a:cubicBezTo>
                    <a:pt x="241782" y="535008"/>
                    <a:pt x="422424" y="501540"/>
                    <a:pt x="517003" y="331808"/>
                  </a:cubicBezTo>
                  <a:cubicBezTo>
                    <a:pt x="560897" y="131558"/>
                    <a:pt x="439838" y="110603"/>
                    <a:pt x="401256" y="0"/>
                  </a:cubicBezTo>
                  <a:lnTo>
                    <a:pt x="401256" y="0"/>
                  </a:ln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CustomShape 22"/>
            <p:cNvSpPr/>
            <p:nvPr/>
          </p:nvSpPr>
          <p:spPr>
            <a:xfrm>
              <a:off x="4920120" y="2377080"/>
              <a:ext cx="489600" cy="899640"/>
            </a:xfrm>
            <a:custGeom>
              <a:avLst/>
              <a:gdLst/>
              <a:ahLst/>
              <a:cxnLst/>
              <a:rect l="l" t="t" r="r" b="b"/>
              <a:pathLst>
                <a:path w="552394" h="1014714">
                  <a:moveTo>
                    <a:pt x="0" y="1014714"/>
                  </a:moveTo>
                  <a:cubicBezTo>
                    <a:pt x="114461" y="829519"/>
                    <a:pt x="132102" y="644324"/>
                    <a:pt x="343382" y="459129"/>
                  </a:cubicBezTo>
                  <a:cubicBezTo>
                    <a:pt x="548277" y="341037"/>
                    <a:pt x="566706" y="319763"/>
                    <a:pt x="545690" y="266217"/>
                  </a:cubicBezTo>
                  <a:cubicBezTo>
                    <a:pt x="459674" y="48387"/>
                    <a:pt x="416689" y="88739"/>
                    <a:pt x="366532" y="0"/>
                  </a:cubicBez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CustomShape 23"/>
            <p:cNvSpPr/>
            <p:nvPr/>
          </p:nvSpPr>
          <p:spPr>
            <a:xfrm>
              <a:off x="5187240" y="2373840"/>
              <a:ext cx="393120" cy="903240"/>
            </a:xfrm>
            <a:custGeom>
              <a:avLst/>
              <a:gdLst/>
              <a:ahLst/>
              <a:cxnLst/>
              <a:rect l="l" t="t" r="r" b="b"/>
              <a:pathLst>
                <a:path w="443696" h="1018573">
                  <a:moveTo>
                    <a:pt x="0" y="1018573"/>
                  </a:moveTo>
                  <a:cubicBezTo>
                    <a:pt x="147899" y="742067"/>
                    <a:pt x="396201" y="827734"/>
                    <a:pt x="443696" y="189054"/>
                  </a:cubicBezTo>
                  <a:cubicBezTo>
                    <a:pt x="440503" y="79420"/>
                    <a:pt x="387109" y="63018"/>
                    <a:pt x="358815" y="0"/>
                  </a:cubicBez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CustomShape 24"/>
          <p:cNvSpPr/>
          <p:nvPr/>
        </p:nvSpPr>
        <p:spPr>
          <a:xfrm>
            <a:off x="2997000" y="3499200"/>
            <a:ext cx="1739520" cy="825480"/>
          </a:xfrm>
          <a:custGeom>
            <a:avLst/>
            <a:gdLst/>
            <a:ahLst/>
            <a:cxnLst/>
            <a:rect l="l" t="t" r="r" b="b"/>
            <a:pathLst>
              <a:path w="1961657" h="931207">
                <a:moveTo>
                  <a:pt x="1913976" y="111218"/>
                </a:moveTo>
                <a:cubicBezTo>
                  <a:pt x="1728768" y="30785"/>
                  <a:pt x="1537209" y="10676"/>
                  <a:pt x="1301201" y="3268"/>
                </a:cubicBezTo>
                <a:cubicBezTo>
                  <a:pt x="1037676" y="-10490"/>
                  <a:pt x="793201" y="20201"/>
                  <a:pt x="539201" y="76293"/>
                </a:cubicBezTo>
                <a:cubicBezTo>
                  <a:pt x="315893" y="200118"/>
                  <a:pt x="200534" y="431893"/>
                  <a:pt x="31201" y="609693"/>
                </a:cubicBezTo>
                <a:cubicBezTo>
                  <a:pt x="-19599" y="703885"/>
                  <a:pt x="-19599" y="798076"/>
                  <a:pt x="116926" y="882743"/>
                </a:cubicBezTo>
                <a:cubicBezTo>
                  <a:pt x="170901" y="925605"/>
                  <a:pt x="130684" y="933014"/>
                  <a:pt x="259801" y="924018"/>
                </a:cubicBezTo>
                <a:cubicBezTo>
                  <a:pt x="388918" y="915022"/>
                  <a:pt x="779972" y="867397"/>
                  <a:pt x="891626" y="828768"/>
                </a:cubicBezTo>
                <a:cubicBezTo>
                  <a:pt x="1015451" y="786435"/>
                  <a:pt x="932901" y="680601"/>
                  <a:pt x="1024976" y="635093"/>
                </a:cubicBezTo>
                <a:cubicBezTo>
                  <a:pt x="1080009" y="584293"/>
                  <a:pt x="1122343" y="606518"/>
                  <a:pt x="1171026" y="635093"/>
                </a:cubicBezTo>
                <a:cubicBezTo>
                  <a:pt x="1251459" y="712351"/>
                  <a:pt x="1227118" y="827710"/>
                  <a:pt x="1317076" y="895443"/>
                </a:cubicBezTo>
                <a:cubicBezTo>
                  <a:pt x="1391159" y="949418"/>
                  <a:pt x="1487468" y="933543"/>
                  <a:pt x="1577426" y="904968"/>
                </a:cubicBezTo>
                <a:cubicBezTo>
                  <a:pt x="1650451" y="872160"/>
                  <a:pt x="1659976" y="817126"/>
                  <a:pt x="1596476" y="739868"/>
                </a:cubicBezTo>
                <a:cubicBezTo>
                  <a:pt x="1582718" y="655201"/>
                  <a:pt x="1353059" y="649910"/>
                  <a:pt x="1355176" y="533493"/>
                </a:cubicBezTo>
                <a:cubicBezTo>
                  <a:pt x="1439843" y="463643"/>
                  <a:pt x="1267334" y="387443"/>
                  <a:pt x="1418676" y="323943"/>
                </a:cubicBezTo>
                <a:cubicBezTo>
                  <a:pt x="1548851" y="286901"/>
                  <a:pt x="1682201" y="443535"/>
                  <a:pt x="1828251" y="384268"/>
                </a:cubicBezTo>
                <a:cubicBezTo>
                  <a:pt x="1933026" y="309126"/>
                  <a:pt x="2018751" y="176835"/>
                  <a:pt x="1913976" y="111218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5"/>
          <p:cNvSpPr/>
          <p:nvPr/>
        </p:nvSpPr>
        <p:spPr>
          <a:xfrm>
            <a:off x="2155680" y="4596840"/>
            <a:ext cx="4289400" cy="90072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30"/>
          <p:cNvSpPr/>
          <p:nvPr/>
        </p:nvSpPr>
        <p:spPr>
          <a:xfrm>
            <a:off x="5071680" y="4611960"/>
            <a:ext cx="466560" cy="899640"/>
          </a:xfrm>
          <a:custGeom>
            <a:avLst/>
            <a:gdLst/>
            <a:ahLst/>
            <a:cxnLst/>
            <a:rect l="l" t="t" r="r" b="b"/>
            <a:pathLst>
              <a:path w="526456" h="1014714">
                <a:moveTo>
                  <a:pt x="0" y="1014714"/>
                </a:moveTo>
                <a:cubicBezTo>
                  <a:pt x="34724" y="888679"/>
                  <a:pt x="-63230" y="794916"/>
                  <a:pt x="104172" y="636608"/>
                </a:cubicBezTo>
                <a:cubicBezTo>
                  <a:pt x="241782" y="535008"/>
                  <a:pt x="422424" y="501540"/>
                  <a:pt x="517003" y="331808"/>
                </a:cubicBezTo>
                <a:cubicBezTo>
                  <a:pt x="560897" y="131558"/>
                  <a:pt x="439838" y="110603"/>
                  <a:pt x="401256" y="0"/>
                </a:cubicBezTo>
                <a:lnTo>
                  <a:pt x="401256" y="0"/>
                </a:ln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/>
          <p:cNvGrpSpPr/>
          <p:nvPr/>
        </p:nvGrpSpPr>
        <p:grpSpPr>
          <a:xfrm>
            <a:off x="2740320" y="4590360"/>
            <a:ext cx="2998080" cy="914040"/>
            <a:chOff x="2740320" y="4590360"/>
            <a:chExt cx="2998080" cy="914040"/>
          </a:xfrm>
        </p:grpSpPr>
        <p:sp>
          <p:nvSpPr>
            <p:cNvPr id="146" name="CustomShape 26"/>
            <p:cNvSpPr/>
            <p:nvPr/>
          </p:nvSpPr>
          <p:spPr>
            <a:xfrm>
              <a:off x="2829960" y="4643640"/>
              <a:ext cx="2313000" cy="825480"/>
            </a:xfrm>
            <a:custGeom>
              <a:avLst/>
              <a:gdLst/>
              <a:ahLst/>
              <a:cxnLst/>
              <a:rect l="l" t="t" r="r" b="b"/>
              <a:pathLst>
                <a:path w="1961657" h="931207">
                  <a:moveTo>
                    <a:pt x="1913976" y="111218"/>
                  </a:moveTo>
                  <a:cubicBezTo>
                    <a:pt x="1728768" y="30785"/>
                    <a:pt x="1537209" y="10676"/>
                    <a:pt x="1301201" y="3268"/>
                  </a:cubicBezTo>
                  <a:cubicBezTo>
                    <a:pt x="1037676" y="-10490"/>
                    <a:pt x="793201" y="20201"/>
                    <a:pt x="539201" y="76293"/>
                  </a:cubicBezTo>
                  <a:cubicBezTo>
                    <a:pt x="315893" y="200118"/>
                    <a:pt x="200534" y="431893"/>
                    <a:pt x="31201" y="609693"/>
                  </a:cubicBezTo>
                  <a:cubicBezTo>
                    <a:pt x="-19599" y="703885"/>
                    <a:pt x="-19599" y="798076"/>
                    <a:pt x="116926" y="882743"/>
                  </a:cubicBezTo>
                  <a:cubicBezTo>
                    <a:pt x="170901" y="925605"/>
                    <a:pt x="130684" y="933014"/>
                    <a:pt x="259801" y="924018"/>
                  </a:cubicBezTo>
                  <a:cubicBezTo>
                    <a:pt x="388918" y="915022"/>
                    <a:pt x="779972" y="867397"/>
                    <a:pt x="891626" y="828768"/>
                  </a:cubicBezTo>
                  <a:cubicBezTo>
                    <a:pt x="1015451" y="786435"/>
                    <a:pt x="932901" y="680601"/>
                    <a:pt x="1024976" y="635093"/>
                  </a:cubicBezTo>
                  <a:cubicBezTo>
                    <a:pt x="1080009" y="584293"/>
                    <a:pt x="1122343" y="606518"/>
                    <a:pt x="1171026" y="635093"/>
                  </a:cubicBezTo>
                  <a:cubicBezTo>
                    <a:pt x="1251459" y="712351"/>
                    <a:pt x="1227118" y="827710"/>
                    <a:pt x="1317076" y="895443"/>
                  </a:cubicBezTo>
                  <a:cubicBezTo>
                    <a:pt x="1391159" y="949418"/>
                    <a:pt x="1487468" y="933543"/>
                    <a:pt x="1577426" y="904968"/>
                  </a:cubicBezTo>
                  <a:cubicBezTo>
                    <a:pt x="1650451" y="872160"/>
                    <a:pt x="1659976" y="817126"/>
                    <a:pt x="1596476" y="739868"/>
                  </a:cubicBezTo>
                  <a:cubicBezTo>
                    <a:pt x="1582718" y="655201"/>
                    <a:pt x="1353059" y="649910"/>
                    <a:pt x="1355176" y="533493"/>
                  </a:cubicBezTo>
                  <a:cubicBezTo>
                    <a:pt x="1439843" y="463643"/>
                    <a:pt x="1267334" y="387443"/>
                    <a:pt x="1418676" y="323943"/>
                  </a:cubicBezTo>
                  <a:cubicBezTo>
                    <a:pt x="1548851" y="286901"/>
                    <a:pt x="1682201" y="443535"/>
                    <a:pt x="1828251" y="384268"/>
                  </a:cubicBezTo>
                  <a:cubicBezTo>
                    <a:pt x="1933026" y="309126"/>
                    <a:pt x="2018751" y="176835"/>
                    <a:pt x="1913976" y="111218"/>
                  </a:cubicBezTo>
                  <a:close/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  <a:custDash>
                <a:ds d="8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27"/>
            <p:cNvSpPr/>
            <p:nvPr/>
          </p:nvSpPr>
          <p:spPr>
            <a:xfrm>
              <a:off x="4595400" y="4590360"/>
              <a:ext cx="621000" cy="897480"/>
            </a:xfrm>
            <a:custGeom>
              <a:avLst/>
              <a:gdLst/>
              <a:ahLst/>
              <a:cxnLst/>
              <a:rect l="l" t="t" r="r" b="b"/>
              <a:pathLst>
                <a:path w="700441" h="1012054">
                  <a:moveTo>
                    <a:pt x="215055" y="1012054"/>
                  </a:moveTo>
                  <a:cubicBezTo>
                    <a:pt x="259443" y="961747"/>
                    <a:pt x="365976" y="946952"/>
                    <a:pt x="348220" y="861134"/>
                  </a:cubicBezTo>
                  <a:cubicBezTo>
                    <a:pt x="361537" y="769398"/>
                    <a:pt x="117402" y="717611"/>
                    <a:pt x="28624" y="616998"/>
                  </a:cubicBezTo>
                  <a:cubicBezTo>
                    <a:pt x="-30560" y="557813"/>
                    <a:pt x="3471" y="463119"/>
                    <a:pt x="117401" y="448322"/>
                  </a:cubicBezTo>
                  <a:cubicBezTo>
                    <a:pt x="265363" y="460159"/>
                    <a:pt x="368935" y="591845"/>
                    <a:pt x="494702" y="537099"/>
                  </a:cubicBezTo>
                  <a:cubicBezTo>
                    <a:pt x="632305" y="433527"/>
                    <a:pt x="725521" y="325514"/>
                    <a:pt x="694449" y="173114"/>
                  </a:cubicBezTo>
                  <a:cubicBezTo>
                    <a:pt x="664857" y="71020"/>
                    <a:pt x="528733" y="57705"/>
                    <a:pt x="445875" y="0"/>
                  </a:cubicBezTo>
                  <a:lnTo>
                    <a:pt x="441436" y="4439"/>
                  </a:ln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  <a:custDash>
                <a:ds d="8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28"/>
            <p:cNvSpPr/>
            <p:nvPr/>
          </p:nvSpPr>
          <p:spPr>
            <a:xfrm>
              <a:off x="2740320" y="4606920"/>
              <a:ext cx="741600" cy="897480"/>
            </a:xfrm>
            <a:custGeom>
              <a:avLst/>
              <a:gdLst/>
              <a:ahLst/>
              <a:cxnLst/>
              <a:rect l="l" t="t" r="r" b="b"/>
              <a:pathLst>
                <a:path w="836316" h="1012054">
                  <a:moveTo>
                    <a:pt x="161613" y="1012054"/>
                  </a:moveTo>
                  <a:cubicBezTo>
                    <a:pt x="111306" y="954349"/>
                    <a:pt x="118348" y="922134"/>
                    <a:pt x="10692" y="838940"/>
                  </a:cubicBezTo>
                  <a:cubicBezTo>
                    <a:pt x="-9559" y="753921"/>
                    <a:pt x="-4319" y="700764"/>
                    <a:pt x="55081" y="612559"/>
                  </a:cubicBezTo>
                  <a:cubicBezTo>
                    <a:pt x="199046" y="522411"/>
                    <a:pt x="215570" y="381285"/>
                    <a:pt x="318117" y="249719"/>
                  </a:cubicBezTo>
                  <a:cubicBezTo>
                    <a:pt x="378219" y="148543"/>
                    <a:pt x="460622" y="107904"/>
                    <a:pt x="609935" y="57705"/>
                  </a:cubicBezTo>
                  <a:cubicBezTo>
                    <a:pt x="675837" y="28912"/>
                    <a:pt x="760856" y="19235"/>
                    <a:pt x="836316" y="0"/>
                  </a:cubicBezTo>
                  <a:lnTo>
                    <a:pt x="836316" y="0"/>
                  </a:ln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  <a:custDash>
                <a:ds d="8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CustomShape 29"/>
            <p:cNvSpPr/>
            <p:nvPr/>
          </p:nvSpPr>
          <p:spPr>
            <a:xfrm>
              <a:off x="4667760" y="4610520"/>
              <a:ext cx="765360" cy="891720"/>
            </a:xfrm>
            <a:custGeom>
              <a:avLst/>
              <a:gdLst/>
              <a:ahLst/>
              <a:cxnLst/>
              <a:rect l="l" t="t" r="r" b="b"/>
              <a:pathLst>
                <a:path w="863067" h="1005840">
                  <a:moveTo>
                    <a:pt x="378770" y="1005840"/>
                  </a:moveTo>
                  <a:cubicBezTo>
                    <a:pt x="346145" y="939906"/>
                    <a:pt x="610818" y="929304"/>
                    <a:pt x="43318" y="632460"/>
                  </a:cubicBezTo>
                  <a:cubicBezTo>
                    <a:pt x="-307" y="573741"/>
                    <a:pt x="-23208" y="586323"/>
                    <a:pt x="34471" y="526527"/>
                  </a:cubicBezTo>
                  <a:cubicBezTo>
                    <a:pt x="125141" y="446835"/>
                    <a:pt x="111221" y="473815"/>
                    <a:pt x="186192" y="499110"/>
                  </a:cubicBezTo>
                  <a:cubicBezTo>
                    <a:pt x="448488" y="730780"/>
                    <a:pt x="842821" y="423342"/>
                    <a:pt x="852596" y="290945"/>
                  </a:cubicBezTo>
                  <a:cubicBezTo>
                    <a:pt x="897375" y="80036"/>
                    <a:pt x="786094" y="96982"/>
                    <a:pt x="752843" y="0"/>
                  </a:cubicBez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  <a:custDash>
                <a:ds d="8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CustomShape 31"/>
            <p:cNvSpPr/>
            <p:nvPr/>
          </p:nvSpPr>
          <p:spPr>
            <a:xfrm>
              <a:off x="5248800" y="4599360"/>
              <a:ext cx="489600" cy="899640"/>
            </a:xfrm>
            <a:custGeom>
              <a:avLst/>
              <a:gdLst/>
              <a:ahLst/>
              <a:cxnLst/>
              <a:rect l="l" t="t" r="r" b="b"/>
              <a:pathLst>
                <a:path w="552394" h="1014714">
                  <a:moveTo>
                    <a:pt x="0" y="1014714"/>
                  </a:moveTo>
                  <a:cubicBezTo>
                    <a:pt x="114461" y="829519"/>
                    <a:pt x="132102" y="644324"/>
                    <a:pt x="343382" y="459129"/>
                  </a:cubicBezTo>
                  <a:cubicBezTo>
                    <a:pt x="548277" y="341037"/>
                    <a:pt x="566706" y="319763"/>
                    <a:pt x="545690" y="266217"/>
                  </a:cubicBezTo>
                  <a:cubicBezTo>
                    <a:pt x="459674" y="48387"/>
                    <a:pt x="416689" y="88739"/>
                    <a:pt x="366532" y="0"/>
                  </a:cubicBez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  <a:custDash>
                <a:ds d="8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2" name="CustomShape 32"/>
          <p:cNvSpPr/>
          <p:nvPr/>
        </p:nvSpPr>
        <p:spPr>
          <a:xfrm>
            <a:off x="2155680" y="5761440"/>
            <a:ext cx="4289400" cy="90072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1"/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33"/>
          <p:cNvSpPr/>
          <p:nvPr/>
        </p:nvSpPr>
        <p:spPr>
          <a:xfrm>
            <a:off x="3061080" y="5799240"/>
            <a:ext cx="2531160" cy="825480"/>
          </a:xfrm>
          <a:custGeom>
            <a:avLst/>
            <a:gdLst/>
            <a:ahLst/>
            <a:cxnLst/>
            <a:rect l="l" t="t" r="r" b="b"/>
            <a:pathLst>
              <a:path w="1961657" h="931207">
                <a:moveTo>
                  <a:pt x="1913976" y="111218"/>
                </a:moveTo>
                <a:cubicBezTo>
                  <a:pt x="1728768" y="30785"/>
                  <a:pt x="1537209" y="10676"/>
                  <a:pt x="1301201" y="3268"/>
                </a:cubicBezTo>
                <a:cubicBezTo>
                  <a:pt x="1037676" y="-10490"/>
                  <a:pt x="793201" y="20201"/>
                  <a:pt x="539201" y="76293"/>
                </a:cubicBezTo>
                <a:cubicBezTo>
                  <a:pt x="315893" y="200118"/>
                  <a:pt x="200534" y="431893"/>
                  <a:pt x="31201" y="609693"/>
                </a:cubicBezTo>
                <a:cubicBezTo>
                  <a:pt x="-19599" y="703885"/>
                  <a:pt x="-19599" y="798076"/>
                  <a:pt x="116926" y="882743"/>
                </a:cubicBezTo>
                <a:cubicBezTo>
                  <a:pt x="170901" y="925605"/>
                  <a:pt x="130684" y="933014"/>
                  <a:pt x="259801" y="924018"/>
                </a:cubicBezTo>
                <a:cubicBezTo>
                  <a:pt x="388918" y="915022"/>
                  <a:pt x="779972" y="867397"/>
                  <a:pt x="891626" y="828768"/>
                </a:cubicBezTo>
                <a:cubicBezTo>
                  <a:pt x="1015451" y="786435"/>
                  <a:pt x="932901" y="680601"/>
                  <a:pt x="1024976" y="635093"/>
                </a:cubicBezTo>
                <a:cubicBezTo>
                  <a:pt x="1080009" y="584293"/>
                  <a:pt x="1122343" y="606518"/>
                  <a:pt x="1171026" y="635093"/>
                </a:cubicBezTo>
                <a:cubicBezTo>
                  <a:pt x="1251459" y="712351"/>
                  <a:pt x="1227118" y="827710"/>
                  <a:pt x="1317076" y="895443"/>
                </a:cubicBezTo>
                <a:cubicBezTo>
                  <a:pt x="1391159" y="949418"/>
                  <a:pt x="1487468" y="933543"/>
                  <a:pt x="1577426" y="904968"/>
                </a:cubicBezTo>
                <a:cubicBezTo>
                  <a:pt x="1650451" y="872160"/>
                  <a:pt x="1659976" y="817126"/>
                  <a:pt x="1596476" y="739868"/>
                </a:cubicBezTo>
                <a:cubicBezTo>
                  <a:pt x="1582718" y="655201"/>
                  <a:pt x="1353059" y="649910"/>
                  <a:pt x="1355176" y="533493"/>
                </a:cubicBezTo>
                <a:cubicBezTo>
                  <a:pt x="1439843" y="463643"/>
                  <a:pt x="1267334" y="387443"/>
                  <a:pt x="1418676" y="323943"/>
                </a:cubicBezTo>
                <a:cubicBezTo>
                  <a:pt x="1548851" y="286901"/>
                  <a:pt x="1682201" y="443535"/>
                  <a:pt x="1828251" y="384268"/>
                </a:cubicBezTo>
                <a:cubicBezTo>
                  <a:pt x="1933026" y="309126"/>
                  <a:pt x="2018751" y="176835"/>
                  <a:pt x="1913976" y="111218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custDash>
              <a:ds d="800000" sp="300000"/>
              <a:ds d="100000" sp="300000"/>
              <a:ds d="1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34"/>
          <p:cNvSpPr/>
          <p:nvPr/>
        </p:nvSpPr>
        <p:spPr>
          <a:xfrm>
            <a:off x="6419520" y="1374840"/>
            <a:ext cx="3597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Current species distribution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5"/>
          <p:cNvSpPr/>
          <p:nvPr/>
        </p:nvSpPr>
        <p:spPr>
          <a:xfrm>
            <a:off x="7350120" y="2512080"/>
            <a:ext cx="173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6"/>
          <p:cNvSpPr/>
          <p:nvPr/>
        </p:nvSpPr>
        <p:spPr>
          <a:xfrm>
            <a:off x="6850080" y="3664800"/>
            <a:ext cx="273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Bioclimatic envelope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7"/>
          <p:cNvSpPr/>
          <p:nvPr/>
        </p:nvSpPr>
        <p:spPr>
          <a:xfrm>
            <a:off x="6932520" y="4820040"/>
            <a:ext cx="25722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 predictions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8"/>
          <p:cNvSpPr/>
          <p:nvPr/>
        </p:nvSpPr>
        <p:spPr>
          <a:xfrm>
            <a:off x="6668640" y="5964840"/>
            <a:ext cx="309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Predicted species range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9"/>
          <p:cNvSpPr/>
          <p:nvPr/>
        </p:nvSpPr>
        <p:spPr>
          <a:xfrm>
            <a:off x="8087040" y="1741680"/>
            <a:ext cx="262800" cy="7704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40"/>
          <p:cNvSpPr/>
          <p:nvPr/>
        </p:nvSpPr>
        <p:spPr>
          <a:xfrm>
            <a:off x="8087040" y="2907360"/>
            <a:ext cx="262800" cy="7704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41"/>
          <p:cNvSpPr/>
          <p:nvPr/>
        </p:nvSpPr>
        <p:spPr>
          <a:xfrm>
            <a:off x="8087040" y="4046760"/>
            <a:ext cx="262800" cy="7704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42"/>
          <p:cNvSpPr/>
          <p:nvPr/>
        </p:nvSpPr>
        <p:spPr>
          <a:xfrm>
            <a:off x="8092440" y="5229360"/>
            <a:ext cx="262800" cy="7704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43"/>
          <p:cNvSpPr/>
          <p:nvPr/>
        </p:nvSpPr>
        <p:spPr>
          <a:xfrm>
            <a:off x="3914640" y="1460880"/>
            <a:ext cx="123480" cy="1234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4"/>
          <p:cNvSpPr/>
          <p:nvPr/>
        </p:nvSpPr>
        <p:spPr>
          <a:xfrm>
            <a:off x="0" y="6150240"/>
            <a:ext cx="246168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 &amp; Dawson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15880" y="0"/>
            <a:ext cx="1167588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 fail to predict elevation shifts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Content Placeholder 3"/>
          <p:cNvPicPr/>
          <p:nvPr/>
        </p:nvPicPr>
        <p:blipFill>
          <a:blip r:embed="rId3"/>
          <a:stretch/>
        </p:blipFill>
        <p:spPr>
          <a:xfrm>
            <a:off x="2805840" y="1822320"/>
            <a:ext cx="9183600" cy="443340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3053160" y="1388160"/>
            <a:ext cx="4325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Latitudinal Range Shifts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7808040" y="1388160"/>
            <a:ext cx="4325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Elevational Range Shifts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0" y="6420960"/>
            <a:ext cx="24616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Chen </a:t>
            </a:r>
            <a:r>
              <a:rPr lang="en-GB" sz="2000" b="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335520" y="2280960"/>
            <a:ext cx="369720" cy="36972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7"/>
          <p:cNvSpPr/>
          <p:nvPr/>
        </p:nvSpPr>
        <p:spPr>
          <a:xfrm>
            <a:off x="330840" y="2779560"/>
            <a:ext cx="369720" cy="369720"/>
          </a:xfrm>
          <a:prstGeom prst="ellipse">
            <a:avLst/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8"/>
          <p:cNvSpPr/>
          <p:nvPr/>
        </p:nvSpPr>
        <p:spPr>
          <a:xfrm>
            <a:off x="330480" y="3296880"/>
            <a:ext cx="370080" cy="31896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9"/>
          <p:cNvSpPr/>
          <p:nvPr/>
        </p:nvSpPr>
        <p:spPr>
          <a:xfrm>
            <a:off x="330480" y="3786840"/>
            <a:ext cx="370080" cy="3189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0"/>
          <p:cNvSpPr/>
          <p:nvPr/>
        </p:nvSpPr>
        <p:spPr>
          <a:xfrm rot="10800000">
            <a:off x="342180" y="4316400"/>
            <a:ext cx="370080" cy="3189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1"/>
          <p:cNvSpPr/>
          <p:nvPr/>
        </p:nvSpPr>
        <p:spPr>
          <a:xfrm>
            <a:off x="697320" y="2239200"/>
            <a:ext cx="1621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Birds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2"/>
          <p:cNvSpPr/>
          <p:nvPr/>
        </p:nvSpPr>
        <p:spPr>
          <a:xfrm>
            <a:off x="695520" y="3224520"/>
            <a:ext cx="1621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Mammals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3"/>
          <p:cNvSpPr/>
          <p:nvPr/>
        </p:nvSpPr>
        <p:spPr>
          <a:xfrm>
            <a:off x="715320" y="2728800"/>
            <a:ext cx="1756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Arthropods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4"/>
          <p:cNvSpPr/>
          <p:nvPr/>
        </p:nvSpPr>
        <p:spPr>
          <a:xfrm>
            <a:off x="705600" y="3717360"/>
            <a:ext cx="1756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Molluscs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5"/>
          <p:cNvSpPr/>
          <p:nvPr/>
        </p:nvSpPr>
        <p:spPr>
          <a:xfrm>
            <a:off x="716760" y="4216320"/>
            <a:ext cx="1756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16"/>
          <p:cNvSpPr/>
          <p:nvPr/>
        </p:nvSpPr>
        <p:spPr>
          <a:xfrm>
            <a:off x="713160" y="4723200"/>
            <a:ext cx="1756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Herptiles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17"/>
          <p:cNvSpPr/>
          <p:nvPr/>
        </p:nvSpPr>
        <p:spPr>
          <a:xfrm>
            <a:off x="326880" y="4772880"/>
            <a:ext cx="370080" cy="370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8"/>
          <p:cNvSpPr/>
          <p:nvPr/>
        </p:nvSpPr>
        <p:spPr>
          <a:xfrm rot="2700000">
            <a:off x="367920" y="5409000"/>
            <a:ext cx="289080" cy="289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9"/>
          <p:cNvSpPr/>
          <p:nvPr/>
        </p:nvSpPr>
        <p:spPr>
          <a:xfrm>
            <a:off x="703080" y="5322240"/>
            <a:ext cx="1756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Fish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0"/>
          <p:cNvSpPr/>
          <p:nvPr/>
        </p:nvSpPr>
        <p:spPr>
          <a:xfrm>
            <a:off x="713160" y="1376640"/>
            <a:ext cx="20530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 range shift ± 1 S.E.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Line 21"/>
          <p:cNvSpPr/>
          <p:nvPr/>
        </p:nvSpPr>
        <p:spPr>
          <a:xfrm>
            <a:off x="353880" y="1550880"/>
            <a:ext cx="34668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22"/>
          <p:cNvSpPr/>
          <p:nvPr/>
        </p:nvSpPr>
        <p:spPr>
          <a:xfrm>
            <a:off x="353880" y="2033280"/>
            <a:ext cx="34668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23"/>
          <p:cNvSpPr/>
          <p:nvPr/>
        </p:nvSpPr>
        <p:spPr>
          <a:xfrm flipV="1">
            <a:off x="527400" y="1550880"/>
            <a:ext cx="360" cy="48240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 rot="4260000" flipH="1" flipV="1">
            <a:off x="4392360" y="316080"/>
            <a:ext cx="655560" cy="6238800"/>
          </a:xfrm>
          <a:prstGeom prst="triangle">
            <a:avLst>
              <a:gd name="adj" fmla="val 39709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vert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Nutrient Availability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3"/>
          <p:cNvSpPr/>
          <p:nvPr/>
        </p:nvSpPr>
        <p:spPr>
          <a:xfrm rot="595200">
            <a:off x="1236600" y="2038680"/>
            <a:ext cx="13129920" cy="6409440"/>
          </a:xfrm>
          <a:prstGeom prst="triangle">
            <a:avLst>
              <a:gd name="adj" fmla="val 88825"/>
            </a:avLst>
          </a:prstGeom>
          <a:solidFill>
            <a:srgbClr val="A07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4"/>
          <p:cNvSpPr/>
          <p:nvPr/>
        </p:nvSpPr>
        <p:spPr>
          <a:xfrm>
            <a:off x="515880" y="1331640"/>
            <a:ext cx="1161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 rot="4239000">
            <a:off x="4883040" y="2005920"/>
            <a:ext cx="715320" cy="621612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vert270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Herbivory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 rot="4260000">
            <a:off x="4601147" y="1050618"/>
            <a:ext cx="715320" cy="6302432"/>
          </a:xfrm>
          <a:prstGeom prst="triangle">
            <a:avLst>
              <a:gd name="adj" fmla="val 4173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vert270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Competition</a:t>
            </a:r>
          </a:p>
        </p:txBody>
      </p:sp>
      <p:pic>
        <p:nvPicPr>
          <p:cNvPr id="196" name="Picture 2"/>
          <p:cNvPicPr/>
          <p:nvPr/>
        </p:nvPicPr>
        <p:blipFill>
          <a:blip r:embed="rId2"/>
          <a:stretch/>
        </p:blipFill>
        <p:spPr>
          <a:xfrm>
            <a:off x="8528400" y="1068120"/>
            <a:ext cx="3900960" cy="3963240"/>
          </a:xfrm>
          <a:prstGeom prst="rect">
            <a:avLst/>
          </a:prstGeom>
          <a:ln>
            <a:noFill/>
          </a:ln>
        </p:spPr>
      </p:pic>
      <p:pic>
        <p:nvPicPr>
          <p:cNvPr id="197" name="Picture 3"/>
          <p:cNvPicPr/>
          <p:nvPr/>
        </p:nvPicPr>
        <p:blipFill>
          <a:blip r:embed="rId3"/>
          <a:stretch/>
        </p:blipFill>
        <p:spPr>
          <a:xfrm>
            <a:off x="10691640" y="3218400"/>
            <a:ext cx="418320" cy="1203480"/>
          </a:xfrm>
          <a:prstGeom prst="rect">
            <a:avLst/>
          </a:prstGeom>
          <a:ln>
            <a:noFill/>
          </a:ln>
        </p:spPr>
      </p:pic>
      <p:sp>
        <p:nvSpPr>
          <p:cNvPr id="198" name="CustomShape 8"/>
          <p:cNvSpPr/>
          <p:nvPr/>
        </p:nvSpPr>
        <p:spPr>
          <a:xfrm>
            <a:off x="7743600" y="1331640"/>
            <a:ext cx="1225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9"/>
          <p:cNvSpPr/>
          <p:nvPr/>
        </p:nvSpPr>
        <p:spPr>
          <a:xfrm flipV="1">
            <a:off x="1677600" y="1634400"/>
            <a:ext cx="6065640" cy="41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10"/>
          <p:cNvSpPr/>
          <p:nvPr/>
        </p:nvSpPr>
        <p:spPr>
          <a:xfrm>
            <a:off x="2986200" y="1086840"/>
            <a:ext cx="345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Line 11"/>
          <p:cNvSpPr/>
          <p:nvPr/>
        </p:nvSpPr>
        <p:spPr>
          <a:xfrm>
            <a:off x="7895520" y="3049920"/>
            <a:ext cx="50760" cy="14904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2"/>
          <p:cNvSpPr/>
          <p:nvPr/>
        </p:nvSpPr>
        <p:spPr>
          <a:xfrm>
            <a:off x="-4122000" y="6757560"/>
            <a:ext cx="8490600" cy="2191320"/>
          </a:xfrm>
          <a:prstGeom prst="rect">
            <a:avLst/>
          </a:prstGeom>
          <a:solidFill>
            <a:srgbClr val="A07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3"/>
          <p:cNvSpPr/>
          <p:nvPr/>
        </p:nvSpPr>
        <p:spPr>
          <a:xfrm>
            <a:off x="9527400" y="6103800"/>
            <a:ext cx="26643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Whitaker </a:t>
            </a:r>
            <a:r>
              <a:rPr lang="en-GB" sz="20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2014,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Nottingham </a:t>
            </a:r>
            <a:r>
              <a:rPr lang="en-GB" sz="20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4"/>
          <p:cNvSpPr/>
          <p:nvPr/>
        </p:nvSpPr>
        <p:spPr>
          <a:xfrm>
            <a:off x="515880" y="0"/>
            <a:ext cx="1350468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variables change with elevation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15880" y="0"/>
            <a:ext cx="84672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Research </a:t>
            </a:r>
            <a:r>
              <a:rPr lang="en-GB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3"/>
          <p:cNvSpPr/>
          <p:nvPr/>
        </p:nvSpPr>
        <p:spPr>
          <a:xfrm>
            <a:off x="515880" y="1233360"/>
            <a:ext cx="5656320" cy="466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competition variables explain variation in plant stress variables</a:t>
            </a: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71640" lvl="1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Should competition effects be included in future range shift models?</a:t>
            </a:r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9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53433" y="2072374"/>
            <a:ext cx="5034090" cy="33560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15880" y="0"/>
            <a:ext cx="84672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Study site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4"/>
          <p:cNvSpPr/>
          <p:nvPr/>
        </p:nvSpPr>
        <p:spPr>
          <a:xfrm>
            <a:off x="10233540" y="-677520"/>
            <a:ext cx="1386720" cy="51696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3200 m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8540846" y="-1492920"/>
            <a:ext cx="1188360" cy="51696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400 m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346935"/>
            <a:ext cx="5644235" cy="5203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6" r="19550"/>
          <a:stretch/>
        </p:blipFill>
        <p:spPr>
          <a:xfrm>
            <a:off x="5949034" y="1346935"/>
            <a:ext cx="4547516" cy="5197161"/>
          </a:xfrm>
          <a:prstGeom prst="rect">
            <a:avLst/>
          </a:prstGeom>
        </p:spPr>
      </p:pic>
      <p:sp>
        <p:nvSpPr>
          <p:cNvPr id="13" name="Diamond 12"/>
          <p:cNvSpPr/>
          <p:nvPr/>
        </p:nvSpPr>
        <p:spPr>
          <a:xfrm>
            <a:off x="10505585" y="2518753"/>
            <a:ext cx="290591" cy="290591"/>
          </a:xfrm>
          <a:prstGeom prst="diamond">
            <a:avLst/>
          </a:prstGeom>
          <a:solidFill>
            <a:srgbClr val="36A482"/>
          </a:solidFill>
          <a:ln>
            <a:solidFill>
              <a:srgbClr val="36A4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Diamond 13"/>
          <p:cNvSpPr/>
          <p:nvPr/>
        </p:nvSpPr>
        <p:spPr>
          <a:xfrm>
            <a:off x="10505079" y="3535083"/>
            <a:ext cx="291600" cy="291600"/>
          </a:xfrm>
          <a:prstGeom prst="diamond">
            <a:avLst/>
          </a:prstGeom>
          <a:solidFill>
            <a:srgbClr val="D95E05"/>
          </a:solidFill>
          <a:ln>
            <a:solidFill>
              <a:srgbClr val="D95E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TextBox 14"/>
          <p:cNvSpPr txBox="1"/>
          <p:nvPr/>
        </p:nvSpPr>
        <p:spPr>
          <a:xfrm>
            <a:off x="10496550" y="279864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&lt; cloud base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05079" y="3826683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cloud base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10"/>
          <p:cNvPicPr/>
          <p:nvPr/>
        </p:nvPicPr>
        <p:blipFill>
          <a:blip r:embed="rId3"/>
          <a:stretch/>
        </p:blipFill>
        <p:spPr>
          <a:xfrm>
            <a:off x="6943680" y="5247720"/>
            <a:ext cx="983520" cy="1475640"/>
          </a:xfrm>
          <a:prstGeom prst="rect">
            <a:avLst/>
          </a:prstGeom>
          <a:ln>
            <a:noFill/>
          </a:ln>
        </p:spPr>
      </p:pic>
      <p:pic>
        <p:nvPicPr>
          <p:cNvPr id="224" name="Picture 13"/>
          <p:cNvPicPr/>
          <p:nvPr/>
        </p:nvPicPr>
        <p:blipFill>
          <a:blip r:embed="rId4"/>
          <a:stretch/>
        </p:blipFill>
        <p:spPr>
          <a:xfrm>
            <a:off x="4377600" y="5238720"/>
            <a:ext cx="983520" cy="147564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515880" y="0"/>
            <a:ext cx="84672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Study species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7" name="Picture 2"/>
          <p:cNvPicPr/>
          <p:nvPr/>
        </p:nvPicPr>
        <p:blipFill>
          <a:blip r:embed="rId5"/>
          <a:stretch/>
        </p:blipFill>
        <p:spPr>
          <a:xfrm>
            <a:off x="3448800" y="1053000"/>
            <a:ext cx="7749720" cy="348624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515880" y="1498320"/>
            <a:ext cx="251640" cy="251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"/>
          <p:cNvSpPr/>
          <p:nvPr/>
        </p:nvSpPr>
        <p:spPr>
          <a:xfrm>
            <a:off x="515880" y="1964160"/>
            <a:ext cx="251640" cy="251640"/>
          </a:xfrm>
          <a:prstGeom prst="ellipse">
            <a:avLst/>
          </a:prstGeom>
          <a:solidFill>
            <a:srgbClr val="61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5"/>
          <p:cNvSpPr/>
          <p:nvPr/>
        </p:nvSpPr>
        <p:spPr>
          <a:xfrm>
            <a:off x="515880" y="2430360"/>
            <a:ext cx="251640" cy="251640"/>
          </a:xfrm>
          <a:prstGeom prst="ellipse">
            <a:avLst/>
          </a:prstGeom>
          <a:solidFill>
            <a:srgbClr val="00B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6"/>
          <p:cNvSpPr/>
          <p:nvPr/>
        </p:nvSpPr>
        <p:spPr>
          <a:xfrm>
            <a:off x="515880" y="2896560"/>
            <a:ext cx="251640" cy="251640"/>
          </a:xfrm>
          <a:prstGeom prst="ellipse">
            <a:avLst/>
          </a:prstGeom>
          <a:solidFill>
            <a:srgbClr val="F97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7"/>
          <p:cNvSpPr/>
          <p:nvPr/>
        </p:nvSpPr>
        <p:spPr>
          <a:xfrm>
            <a:off x="779400" y="1393200"/>
            <a:ext cx="1959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Range Limits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1895400" y="2191680"/>
            <a:ext cx="12981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Sample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Site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1673640" y="1964160"/>
            <a:ext cx="246240" cy="118404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0"/>
          <p:cNvSpPr/>
          <p:nvPr/>
        </p:nvSpPr>
        <p:spPr>
          <a:xfrm>
            <a:off x="767880" y="1869120"/>
            <a:ext cx="991080" cy="133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Upper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Lower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Picture 3"/>
          <p:cNvPicPr/>
          <p:nvPr/>
        </p:nvPicPr>
        <p:blipFill>
          <a:blip r:embed="rId6"/>
          <a:stretch/>
        </p:blipFill>
        <p:spPr>
          <a:xfrm>
            <a:off x="3084480" y="5238720"/>
            <a:ext cx="983520" cy="1475640"/>
          </a:xfrm>
          <a:prstGeom prst="rect">
            <a:avLst/>
          </a:prstGeom>
          <a:ln>
            <a:noFill/>
          </a:ln>
        </p:spPr>
      </p:pic>
      <p:pic>
        <p:nvPicPr>
          <p:cNvPr id="237" name="Picture 5"/>
          <p:cNvPicPr/>
          <p:nvPr/>
        </p:nvPicPr>
        <p:blipFill>
          <a:blip r:embed="rId7"/>
          <a:stretch/>
        </p:blipFill>
        <p:spPr>
          <a:xfrm>
            <a:off x="1801800" y="5238720"/>
            <a:ext cx="983520" cy="1475640"/>
          </a:xfrm>
          <a:prstGeom prst="rect">
            <a:avLst/>
          </a:prstGeom>
          <a:ln>
            <a:noFill/>
          </a:ln>
        </p:spPr>
      </p:pic>
      <p:pic>
        <p:nvPicPr>
          <p:cNvPr id="238" name="Picture 6"/>
          <p:cNvPicPr/>
          <p:nvPr/>
        </p:nvPicPr>
        <p:blipFill>
          <a:blip r:embed="rId8"/>
          <a:stretch/>
        </p:blipFill>
        <p:spPr>
          <a:xfrm>
            <a:off x="510480" y="5238720"/>
            <a:ext cx="987480" cy="1475640"/>
          </a:xfrm>
          <a:prstGeom prst="rect">
            <a:avLst/>
          </a:prstGeom>
          <a:ln>
            <a:noFill/>
          </a:ln>
        </p:spPr>
      </p:pic>
      <p:pic>
        <p:nvPicPr>
          <p:cNvPr id="239" name="Picture 7"/>
          <p:cNvPicPr/>
          <p:nvPr/>
        </p:nvPicPr>
        <p:blipFill>
          <a:blip r:embed="rId9"/>
          <a:stretch/>
        </p:blipFill>
        <p:spPr>
          <a:xfrm>
            <a:off x="10874520" y="5238720"/>
            <a:ext cx="983520" cy="1475640"/>
          </a:xfrm>
          <a:prstGeom prst="rect">
            <a:avLst/>
          </a:prstGeom>
          <a:ln>
            <a:noFill/>
          </a:ln>
        </p:spPr>
      </p:pic>
      <p:pic>
        <p:nvPicPr>
          <p:cNvPr id="240" name="Picture 8"/>
          <p:cNvPicPr/>
          <p:nvPr/>
        </p:nvPicPr>
        <p:blipFill>
          <a:blip r:embed="rId10"/>
          <a:stretch/>
        </p:blipFill>
        <p:spPr>
          <a:xfrm>
            <a:off x="9573480" y="5238720"/>
            <a:ext cx="983520" cy="1475640"/>
          </a:xfrm>
          <a:prstGeom prst="rect">
            <a:avLst/>
          </a:prstGeom>
          <a:ln>
            <a:noFill/>
          </a:ln>
        </p:spPr>
      </p:pic>
      <p:pic>
        <p:nvPicPr>
          <p:cNvPr id="241" name="Picture 9"/>
          <p:cNvPicPr/>
          <p:nvPr/>
        </p:nvPicPr>
        <p:blipFill>
          <a:blip r:embed="rId11"/>
          <a:stretch/>
        </p:blipFill>
        <p:spPr>
          <a:xfrm>
            <a:off x="8248680" y="5247720"/>
            <a:ext cx="983520" cy="1475640"/>
          </a:xfrm>
          <a:prstGeom prst="rect">
            <a:avLst/>
          </a:prstGeom>
          <a:ln>
            <a:noFill/>
          </a:ln>
        </p:spPr>
      </p:pic>
      <p:pic>
        <p:nvPicPr>
          <p:cNvPr id="242" name="Picture 11"/>
          <p:cNvPicPr/>
          <p:nvPr/>
        </p:nvPicPr>
        <p:blipFill>
          <a:blip r:embed="rId12"/>
          <a:stretch/>
        </p:blipFill>
        <p:spPr>
          <a:xfrm>
            <a:off x="5670360" y="5238720"/>
            <a:ext cx="983520" cy="1475640"/>
          </a:xfrm>
          <a:prstGeom prst="rect">
            <a:avLst/>
          </a:prstGeom>
          <a:ln>
            <a:noFill/>
          </a:ln>
        </p:spPr>
      </p:pic>
      <p:sp>
        <p:nvSpPr>
          <p:cNvPr id="243" name="CustomShape 11"/>
          <p:cNvSpPr/>
          <p:nvPr/>
        </p:nvSpPr>
        <p:spPr>
          <a:xfrm>
            <a:off x="515880" y="4728960"/>
            <a:ext cx="957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Alzatea verticillata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12"/>
          <p:cNvSpPr/>
          <p:nvPr/>
        </p:nvSpPr>
        <p:spPr>
          <a:xfrm>
            <a:off x="1819440" y="4728960"/>
            <a:ext cx="957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Clethra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revoluta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13"/>
          <p:cNvSpPr/>
          <p:nvPr/>
        </p:nvSpPr>
        <p:spPr>
          <a:xfrm>
            <a:off x="3123000" y="4728960"/>
            <a:ext cx="957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Clusia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thurifera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4"/>
          <p:cNvSpPr/>
          <p:nvPr/>
        </p:nvSpPr>
        <p:spPr>
          <a:xfrm>
            <a:off x="4377600" y="4728960"/>
            <a:ext cx="1248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Dictyocaryum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lamarckianum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15"/>
          <p:cNvSpPr/>
          <p:nvPr/>
        </p:nvSpPr>
        <p:spPr>
          <a:xfrm>
            <a:off x="5673600" y="4725000"/>
            <a:ext cx="1204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Hedyosmum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goudotianum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16"/>
          <p:cNvSpPr/>
          <p:nvPr/>
        </p:nvSpPr>
        <p:spPr>
          <a:xfrm>
            <a:off x="6965280" y="4725000"/>
            <a:ext cx="957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Iriartea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deltoidea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17"/>
          <p:cNvSpPr/>
          <p:nvPr/>
        </p:nvSpPr>
        <p:spPr>
          <a:xfrm>
            <a:off x="8267400" y="4724640"/>
            <a:ext cx="957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Myrcia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spp.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18"/>
          <p:cNvSpPr/>
          <p:nvPr/>
        </p:nvSpPr>
        <p:spPr>
          <a:xfrm>
            <a:off x="9576360" y="4732560"/>
            <a:ext cx="957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Schefflera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patula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9"/>
          <p:cNvSpPr/>
          <p:nvPr/>
        </p:nvSpPr>
        <p:spPr>
          <a:xfrm>
            <a:off x="10874880" y="4724640"/>
            <a:ext cx="957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Tapirira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guianensis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15880" y="0"/>
            <a:ext cx="126788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Stress – Chlorophyll fluorescence &amp; content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Line 2"/>
          <p:cNvSpPr/>
          <p:nvPr/>
        </p:nvSpPr>
        <p:spPr>
          <a:xfrm>
            <a:off x="515880" y="911160"/>
            <a:ext cx="11160000" cy="36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Picture 1"/>
          <p:cNvPicPr/>
          <p:nvPr/>
        </p:nvPicPr>
        <p:blipFill>
          <a:blip r:embed="rId2"/>
          <a:stretch/>
        </p:blipFill>
        <p:spPr>
          <a:xfrm>
            <a:off x="6893640" y="2181960"/>
            <a:ext cx="4854960" cy="3236400"/>
          </a:xfrm>
          <a:prstGeom prst="rect">
            <a:avLst/>
          </a:prstGeom>
          <a:ln>
            <a:noFill/>
          </a:ln>
        </p:spPr>
      </p:pic>
      <p:pic>
        <p:nvPicPr>
          <p:cNvPr id="255" name="Picture 7"/>
          <p:cNvPicPr/>
          <p:nvPr/>
        </p:nvPicPr>
        <p:blipFill>
          <a:blip r:embed="rId3"/>
          <a:srcRect b="3351"/>
          <a:stretch/>
        </p:blipFill>
        <p:spPr>
          <a:xfrm>
            <a:off x="1662840" y="2872800"/>
            <a:ext cx="3941280" cy="365652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444960" y="1998360"/>
            <a:ext cx="914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2645280" y="1730880"/>
            <a:ext cx="2051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Chlorophyll fluorescence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5032800" y="2181960"/>
            <a:ext cx="914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6502680" y="5419080"/>
            <a:ext cx="56368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Chlorophyll fluorescence using a 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MINI-PAM-II fluorometer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3004920" y="4033080"/>
            <a:ext cx="1257120" cy="1257120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PSII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8"/>
          <p:cNvSpPr/>
          <p:nvPr/>
        </p:nvSpPr>
        <p:spPr>
          <a:xfrm rot="1203600">
            <a:off x="2288880" y="5058720"/>
            <a:ext cx="2445480" cy="671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Photosynthesis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9"/>
          <p:cNvSpPr/>
          <p:nvPr/>
        </p:nvSpPr>
        <p:spPr>
          <a:xfrm flipH="1" flipV="1">
            <a:off x="3633120" y="2459880"/>
            <a:ext cx="7560" cy="179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0"/>
          <p:cNvSpPr/>
          <p:nvPr/>
        </p:nvSpPr>
        <p:spPr>
          <a:xfrm flipV="1">
            <a:off x="4011840" y="2586960"/>
            <a:ext cx="1282320" cy="178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4" name="Picture 11"/>
          <p:cNvPicPr/>
          <p:nvPr/>
        </p:nvPicPr>
        <p:blipFill>
          <a:blip r:embed="rId4"/>
          <a:srcRect t="37801"/>
          <a:stretch/>
        </p:blipFill>
        <p:spPr>
          <a:xfrm rot="20655000">
            <a:off x="-156600" y="2339280"/>
            <a:ext cx="3349080" cy="2449800"/>
          </a:xfrm>
          <a:prstGeom prst="rect">
            <a:avLst/>
          </a:prstGeom>
          <a:ln>
            <a:noFill/>
          </a:ln>
        </p:spPr>
      </p:pic>
      <p:sp>
        <p:nvSpPr>
          <p:cNvPr id="265" name="CustomShape 11"/>
          <p:cNvSpPr/>
          <p:nvPr/>
        </p:nvSpPr>
        <p:spPr>
          <a:xfrm>
            <a:off x="515880" y="1084680"/>
            <a:ext cx="1065816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Healthy Plant – photosynthetic efficiency (F</a:t>
            </a:r>
            <a:r>
              <a:rPr lang="en-GB" sz="2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/F</a:t>
            </a:r>
            <a:r>
              <a:rPr lang="en-GB" sz="2800" b="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~ 0.8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2620</TotalTime>
  <Words>693</Words>
  <Application>Microsoft Office PowerPoint</Application>
  <PresentationFormat>Widescreen</PresentationFormat>
  <Paragraphs>279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competition interactions limit elevational range shifts?</dc:title>
  <dc:subject/>
  <dc:creator>GODLEE John</dc:creator>
  <dc:description/>
  <cp:lastModifiedBy>DASKALOVA Gergana</cp:lastModifiedBy>
  <cp:revision>149</cp:revision>
  <dcterms:created xsi:type="dcterms:W3CDTF">2016-05-07T11:15:58Z</dcterms:created>
  <dcterms:modified xsi:type="dcterms:W3CDTF">2017-03-31T11:14:02Z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University of Edinburgh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24</vt:i4>
  </property>
</Properties>
</file>